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DM Sans Bold" charset="1" panose="00000000000000000000"/>
      <p:regular r:id="rId16"/>
    </p:embeddedFont>
    <p:embeddedFont>
      <p:font typeface="League Spartan" charset="1" panose="00000800000000000000"/>
      <p:regular r:id="rId17"/>
    </p:embeddedFont>
    <p:embeddedFont>
      <p:font typeface="DM Sans" charset="1" panose="00000000000000000000"/>
      <p:regular r:id="rId18"/>
    </p:embeddedFont>
    <p:embeddedFont>
      <p:font typeface="Archivo Black" charset="1" panose="020B0A03020202020B04"/>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airflypolicy.com" TargetMode="External" Type="http://schemas.openxmlformats.org/officeDocument/2006/relationships/hyperlink"/><Relationship Id="rId3" Target="../media/image2.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https://www.airflypolicy.com/seat-selection/cathay-pacific-seat-selection" TargetMode="External" Type="http://schemas.openxmlformats.org/officeDocument/2006/relationships/hyperlink"/><Relationship Id="rId4" Target="../media/image2.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https://cartpeggy.stck.me/post/2033944/Are-Preferred-Seats-Better-Than-Regular-Seats-Cathay-Pacific-Seat-Guide" TargetMode="External" Type="http://schemas.openxmlformats.org/officeDocument/2006/relationships/hyperlink"/><Relationship Id="rId3" Target="../media/image2.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https://69e9d81f806ed.site123.me/blog/can-you-select-seats-for-free-on-cathay-pacific" TargetMode="External" Type="http://schemas.openxmlformats.org/officeDocument/2006/relationships/hyperlink"/><Relationship Id="rId3" Target="../media/image2.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2.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2.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73B3A"/>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66" r="0" b="-666"/>
            </a:stretch>
          </a:blipFill>
          <a:ln cap="sq">
            <a:noFill/>
            <a:prstDash val="solid"/>
            <a:miter/>
          </a:ln>
        </p:spPr>
      </p:sp>
      <p:grpSp>
        <p:nvGrpSpPr>
          <p:cNvPr name="Group 3" id="3"/>
          <p:cNvGrpSpPr/>
          <p:nvPr/>
        </p:nvGrpSpPr>
        <p:grpSpPr>
          <a:xfrm rot="0">
            <a:off x="0" y="0"/>
            <a:ext cx="18288000" cy="10287000"/>
            <a:chOff x="0" y="0"/>
            <a:chExt cx="24384000" cy="13716000"/>
          </a:xfrm>
        </p:grpSpPr>
        <p:sp>
          <p:nvSpPr>
            <p:cNvPr name="Freeform 4" id="4"/>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gradFill rotWithShape="true">
              <a:gsLst>
                <a:gs pos="0">
                  <a:srgbClr val="073B3A">
                    <a:alpha val="68000"/>
                  </a:srgbClr>
                </a:gs>
                <a:gs pos="50000">
                  <a:srgbClr val="073B3A">
                    <a:alpha val="55760"/>
                  </a:srgbClr>
                </a:gs>
                <a:gs pos="100000">
                  <a:srgbClr val="073B3A">
                    <a:alpha val="3400"/>
                  </a:srgbClr>
                </a:gs>
              </a:gsLst>
              <a:lin ang="16200000"/>
            </a:gradFill>
            <a:ln cap="sq">
              <a:noFill/>
              <a:prstDash val="solid"/>
              <a:miter/>
            </a:ln>
          </p:spPr>
        </p:sp>
        <p:sp>
          <p:nvSpPr>
            <p:cNvPr name="TextBox 5" id="5"/>
            <p:cNvSpPr txBox="true"/>
            <p:nvPr/>
          </p:nvSpPr>
          <p:spPr>
            <a:xfrm>
              <a:off x="0" y="-38100"/>
              <a:ext cx="24384000" cy="13754100"/>
            </a:xfrm>
            <a:prstGeom prst="rect">
              <a:avLst/>
            </a:prstGeom>
          </p:spPr>
          <p:txBody>
            <a:bodyPr anchor="ctr" rtlCol="false" tIns="50800" lIns="50800" bIns="50800" rIns="50800"/>
            <a:lstStyle/>
            <a:p>
              <a:pPr algn="l">
                <a:lnSpc>
                  <a:spcPts val="1679"/>
                </a:lnSpc>
              </a:pPr>
            </a:p>
          </p:txBody>
        </p:sp>
      </p:grpSp>
      <p:sp>
        <p:nvSpPr>
          <p:cNvPr name="TextBox 6" id="6"/>
          <p:cNvSpPr txBox="true"/>
          <p:nvPr/>
        </p:nvSpPr>
        <p:spPr>
          <a:xfrm rot="0">
            <a:off x="1066800" y="1104900"/>
            <a:ext cx="8572500" cy="222885"/>
          </a:xfrm>
          <a:prstGeom prst="rect">
            <a:avLst/>
          </a:prstGeom>
        </p:spPr>
        <p:txBody>
          <a:bodyPr anchor="t" rtlCol="false" tIns="0" lIns="0" bIns="0" rIns="0">
            <a:spAutoFit/>
          </a:bodyPr>
          <a:lstStyle/>
          <a:p>
            <a:pPr algn="l">
              <a:lnSpc>
                <a:spcPts val="1889"/>
              </a:lnSpc>
            </a:pPr>
            <a:r>
              <a:rPr lang="en-US" sz="1350" spc="216" b="true">
                <a:solidFill>
                  <a:srgbClr val="78C5B5"/>
                </a:solidFill>
                <a:latin typeface="DM Sans Bold"/>
                <a:ea typeface="DM Sans Bold"/>
                <a:cs typeface="DM Sans Bold"/>
                <a:sym typeface="DM Sans Bold"/>
              </a:rPr>
              <a:t>SEAT SELECTION GUIDE  •  2025</a:t>
            </a:r>
          </a:p>
        </p:txBody>
      </p:sp>
      <p:sp>
        <p:nvSpPr>
          <p:cNvPr name="TextBox 7" id="7"/>
          <p:cNvSpPr txBox="true"/>
          <p:nvPr/>
        </p:nvSpPr>
        <p:spPr>
          <a:xfrm rot="0">
            <a:off x="1066800" y="2457450"/>
            <a:ext cx="10477500" cy="1805559"/>
          </a:xfrm>
          <a:prstGeom prst="rect">
            <a:avLst/>
          </a:prstGeom>
        </p:spPr>
        <p:txBody>
          <a:bodyPr anchor="t" rtlCol="false" tIns="0" lIns="0" bIns="0" rIns="0">
            <a:spAutoFit/>
          </a:bodyPr>
          <a:lstStyle/>
          <a:p>
            <a:pPr algn="l">
              <a:lnSpc>
                <a:spcPts val="7038"/>
              </a:lnSpc>
            </a:pPr>
            <a:r>
              <a:rPr lang="en-US" sz="6900" b="true">
                <a:solidFill>
                  <a:srgbClr val="FFFFFF"/>
                </a:solidFill>
                <a:latin typeface="League Spartan"/>
                <a:ea typeface="League Spartan"/>
                <a:cs typeface="League Spartan"/>
                <a:sym typeface="League Spartan"/>
              </a:rPr>
              <a:t>Can I choose my seat</a:t>
            </a:r>
          </a:p>
          <a:p>
            <a:pPr algn="l">
              <a:lnSpc>
                <a:spcPts val="7038"/>
              </a:lnSpc>
            </a:pPr>
            <a:r>
              <a:rPr lang="en-US" sz="6900" b="true">
                <a:solidFill>
                  <a:srgbClr val="FFFFFF"/>
                </a:solidFill>
                <a:latin typeface="League Spartan"/>
                <a:ea typeface="League Spartan"/>
                <a:cs typeface="League Spartan"/>
                <a:sym typeface="League Spartan"/>
              </a:rPr>
              <a:t>on Cathay Pacific?</a:t>
            </a:r>
          </a:p>
        </p:txBody>
      </p:sp>
      <p:sp>
        <p:nvSpPr>
          <p:cNvPr name="TextBox 8" id="8"/>
          <p:cNvSpPr txBox="true"/>
          <p:nvPr/>
        </p:nvSpPr>
        <p:spPr>
          <a:xfrm rot="0">
            <a:off x="1066800" y="4914900"/>
            <a:ext cx="7810500" cy="343472"/>
          </a:xfrm>
          <a:prstGeom prst="rect">
            <a:avLst/>
          </a:prstGeom>
        </p:spPr>
        <p:txBody>
          <a:bodyPr anchor="t" rtlCol="false" tIns="0" lIns="0" bIns="0" rIns="0">
            <a:spAutoFit/>
          </a:bodyPr>
          <a:lstStyle/>
          <a:p>
            <a:pPr algn="l">
              <a:lnSpc>
                <a:spcPts val="2875"/>
              </a:lnSpc>
            </a:pPr>
            <a:r>
              <a:rPr lang="en-US" sz="2025">
                <a:solidFill>
                  <a:srgbClr val="FFFFFF"/>
                </a:solidFill>
                <a:latin typeface="DM Sans"/>
                <a:ea typeface="DM Sans"/>
                <a:cs typeface="DM Sans"/>
                <a:sym typeface="DM Sans"/>
              </a:rPr>
              <a:t>Your guide to hassle-free seat selection on every flight</a:t>
            </a:r>
          </a:p>
        </p:txBody>
      </p:sp>
      <p:grpSp>
        <p:nvGrpSpPr>
          <p:cNvPr name="Group 9" id="9"/>
          <p:cNvGrpSpPr/>
          <p:nvPr/>
        </p:nvGrpSpPr>
        <p:grpSpPr>
          <a:xfrm rot="0">
            <a:off x="857250" y="7067550"/>
            <a:ext cx="5810250" cy="723900"/>
            <a:chOff x="0" y="0"/>
            <a:chExt cx="7747000" cy="965200"/>
          </a:xfrm>
        </p:grpSpPr>
        <p:grpSp>
          <p:nvGrpSpPr>
            <p:cNvPr name="Group 10" id="10"/>
            <p:cNvGrpSpPr/>
            <p:nvPr/>
          </p:nvGrpSpPr>
          <p:grpSpPr>
            <a:xfrm rot="0">
              <a:off x="0" y="0"/>
              <a:ext cx="7747000" cy="965200"/>
              <a:chOff x="0" y="0"/>
              <a:chExt cx="7747000" cy="965200"/>
            </a:xfrm>
          </p:grpSpPr>
          <p:sp>
            <p:nvSpPr>
              <p:cNvPr name="Freeform 11" id="11"/>
              <p:cNvSpPr/>
              <p:nvPr/>
            </p:nvSpPr>
            <p:spPr>
              <a:xfrm flipH="false" flipV="false" rot="0">
                <a:off x="0" y="0"/>
                <a:ext cx="7747000" cy="965200"/>
              </a:xfrm>
              <a:custGeom>
                <a:avLst/>
                <a:gdLst/>
                <a:ahLst/>
                <a:cxnLst/>
                <a:rect r="r" b="b" t="t" l="l"/>
                <a:pathLst>
                  <a:path h="965200" w="7747000">
                    <a:moveTo>
                      <a:pt x="0" y="0"/>
                    </a:moveTo>
                    <a:lnTo>
                      <a:pt x="7747000" y="0"/>
                    </a:lnTo>
                    <a:lnTo>
                      <a:pt x="7747000" y="965200"/>
                    </a:lnTo>
                    <a:lnTo>
                      <a:pt x="0" y="965200"/>
                    </a:lnTo>
                    <a:close/>
                  </a:path>
                </a:pathLst>
              </a:custGeom>
              <a:solidFill>
                <a:srgbClr val="E4B95F"/>
              </a:solidFill>
              <a:ln cap="sq">
                <a:noFill/>
                <a:prstDash val="solid"/>
                <a:miter/>
              </a:ln>
            </p:spPr>
          </p:sp>
          <p:sp>
            <p:nvSpPr>
              <p:cNvPr name="TextBox 12" id="12"/>
              <p:cNvSpPr txBox="true"/>
              <p:nvPr/>
            </p:nvSpPr>
            <p:spPr>
              <a:xfrm>
                <a:off x="0" y="-38100"/>
                <a:ext cx="7747000" cy="1003300"/>
              </a:xfrm>
              <a:prstGeom prst="rect">
                <a:avLst/>
              </a:prstGeom>
            </p:spPr>
            <p:txBody>
              <a:bodyPr anchor="ctr" rtlCol="false" tIns="50800" lIns="50800" bIns="50800" rIns="50800"/>
              <a:lstStyle/>
              <a:p>
                <a:pPr algn="l">
                  <a:lnSpc>
                    <a:spcPts val="1679"/>
                  </a:lnSpc>
                </a:pPr>
              </a:p>
            </p:txBody>
          </p:sp>
        </p:grpSp>
        <p:sp>
          <p:nvSpPr>
            <p:cNvPr name="TextBox 13" id="13"/>
            <p:cNvSpPr txBox="true"/>
            <p:nvPr/>
          </p:nvSpPr>
          <p:spPr>
            <a:xfrm rot="0">
              <a:off x="279400" y="190500"/>
              <a:ext cx="7112000" cy="419100"/>
            </a:xfrm>
            <a:prstGeom prst="rect">
              <a:avLst/>
            </a:prstGeom>
          </p:spPr>
          <p:txBody>
            <a:bodyPr anchor="t" rtlCol="false" tIns="0" lIns="0" bIns="0" rIns="0">
              <a:spAutoFit/>
            </a:bodyPr>
            <a:lstStyle/>
            <a:p>
              <a:pPr algn="l">
                <a:lnSpc>
                  <a:spcPts val="2625"/>
                </a:lnSpc>
              </a:pPr>
              <a:r>
                <a:rPr lang="en-US" sz="1875" b="true">
                  <a:solidFill>
                    <a:srgbClr val="073B3A"/>
                  </a:solidFill>
                  <a:latin typeface="DM Sans Bold"/>
                  <a:ea typeface="DM Sans Bold"/>
                  <a:cs typeface="DM Sans Bold"/>
                  <a:sym typeface="DM Sans Bold"/>
                </a:rPr>
                <a:t>CALL  +1-888-212-0809</a:t>
              </a:r>
            </a:p>
          </p:txBody>
        </p:sp>
      </p:grpSp>
      <p:sp>
        <p:nvSpPr>
          <p:cNvPr name="Freeform 14" id="14"/>
          <p:cNvSpPr/>
          <p:nvPr/>
        </p:nvSpPr>
        <p:spPr>
          <a:xfrm flipH="false" flipV="false" rot="0">
            <a:off x="0" y="0"/>
            <a:ext cx="1473896" cy="620531"/>
          </a:xfrm>
          <a:custGeom>
            <a:avLst/>
            <a:gdLst/>
            <a:ahLst/>
            <a:cxnLst/>
            <a:rect r="r" b="b" t="t" l="l"/>
            <a:pathLst>
              <a:path h="620531" w="1473896">
                <a:moveTo>
                  <a:pt x="0" y="0"/>
                </a:moveTo>
                <a:lnTo>
                  <a:pt x="1473896" y="0"/>
                </a:lnTo>
                <a:lnTo>
                  <a:pt x="1473896" y="620531"/>
                </a:lnTo>
                <a:lnTo>
                  <a:pt x="0" y="620531"/>
                </a:lnTo>
                <a:lnTo>
                  <a:pt x="0" y="0"/>
                </a:lnTo>
                <a:close/>
              </a:path>
            </a:pathLst>
          </a:custGeom>
          <a:blipFill>
            <a:blip r:embed="rId3"/>
            <a:stretch>
              <a:fillRect l="-38002" t="-144422" r="-29954" b="-154512"/>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73B3A"/>
        </a:solidFill>
      </p:bgPr>
    </p:bg>
    <p:spTree>
      <p:nvGrpSpPr>
        <p:cNvPr id="1" name=""/>
        <p:cNvGrpSpPr/>
        <p:nvPr/>
      </p:nvGrpSpPr>
      <p:grpSpPr>
        <a:xfrm>
          <a:off x="0" y="0"/>
          <a:ext cx="0" cy="0"/>
          <a:chOff x="0" y="0"/>
          <a:chExt cx="0" cy="0"/>
        </a:xfrm>
      </p:grpSpPr>
      <p:grpSp>
        <p:nvGrpSpPr>
          <p:cNvPr name="Group 2" id="2"/>
          <p:cNvGrpSpPr/>
          <p:nvPr/>
        </p:nvGrpSpPr>
        <p:grpSpPr>
          <a:xfrm rot="0">
            <a:off x="-762000" y="6000750"/>
            <a:ext cx="4000500" cy="4000500"/>
            <a:chOff x="0" y="0"/>
            <a:chExt cx="5334000" cy="5334000"/>
          </a:xfrm>
        </p:grpSpPr>
        <p:sp>
          <p:nvSpPr>
            <p:cNvPr name="Freeform 3" id="3"/>
            <p:cNvSpPr/>
            <p:nvPr/>
          </p:nvSpPr>
          <p:spPr>
            <a:xfrm flipH="false" flipV="false" rot="0">
              <a:off x="0" y="0"/>
              <a:ext cx="5334000" cy="5334000"/>
            </a:xfrm>
            <a:custGeom>
              <a:avLst/>
              <a:gdLst/>
              <a:ahLst/>
              <a:cxnLst/>
              <a:rect r="r" b="b" t="t" l="l"/>
              <a:pathLst>
                <a:path h="5334000" w="5334000">
                  <a:moveTo>
                    <a:pt x="2667000" y="0"/>
                  </a:moveTo>
                  <a:cubicBezTo>
                    <a:pt x="4139943" y="0"/>
                    <a:pt x="5334000" y="1194057"/>
                    <a:pt x="5334000" y="2667000"/>
                  </a:cubicBezTo>
                  <a:cubicBezTo>
                    <a:pt x="5334000" y="4139943"/>
                    <a:pt x="4139943" y="5334000"/>
                    <a:pt x="2667000" y="5334000"/>
                  </a:cubicBezTo>
                  <a:cubicBezTo>
                    <a:pt x="1194057" y="5334000"/>
                    <a:pt x="0" y="4139943"/>
                    <a:pt x="0" y="2667000"/>
                  </a:cubicBezTo>
                  <a:cubicBezTo>
                    <a:pt x="0" y="1194057"/>
                    <a:pt x="1194057" y="0"/>
                    <a:pt x="2667000" y="0"/>
                  </a:cubicBezTo>
                  <a:close/>
                </a:path>
              </a:pathLst>
            </a:custGeom>
            <a:solidFill>
              <a:srgbClr val="78C5B5">
                <a:alpha val="21961"/>
              </a:srgbClr>
            </a:solidFill>
            <a:ln cap="sq">
              <a:noFill/>
              <a:prstDash val="solid"/>
              <a:miter/>
            </a:ln>
          </p:spPr>
        </p:sp>
      </p:grpSp>
      <p:sp>
        <p:nvSpPr>
          <p:cNvPr name="TextBox 4" id="4"/>
          <p:cNvSpPr txBox="true"/>
          <p:nvPr/>
        </p:nvSpPr>
        <p:spPr>
          <a:xfrm rot="0">
            <a:off x="1066800" y="2124075"/>
            <a:ext cx="8572500" cy="1805559"/>
          </a:xfrm>
          <a:prstGeom prst="rect">
            <a:avLst/>
          </a:prstGeom>
        </p:spPr>
        <p:txBody>
          <a:bodyPr anchor="t" rtlCol="false" tIns="0" lIns="0" bIns="0" rIns="0">
            <a:spAutoFit/>
          </a:bodyPr>
          <a:lstStyle/>
          <a:p>
            <a:pPr algn="l">
              <a:lnSpc>
                <a:spcPts val="7038"/>
              </a:lnSpc>
            </a:pPr>
            <a:r>
              <a:rPr lang="en-US" sz="6900" b="true">
                <a:solidFill>
                  <a:srgbClr val="FFFFFF"/>
                </a:solidFill>
                <a:latin typeface="League Spartan"/>
                <a:ea typeface="League Spartan"/>
                <a:cs typeface="League Spartan"/>
                <a:sym typeface="League Spartan"/>
              </a:rPr>
              <a:t>Let’s find your</a:t>
            </a:r>
          </a:p>
          <a:p>
            <a:pPr algn="l">
              <a:lnSpc>
                <a:spcPts val="7038"/>
              </a:lnSpc>
            </a:pPr>
            <a:r>
              <a:rPr lang="en-US" sz="6900" b="true">
                <a:solidFill>
                  <a:srgbClr val="FFFFFF"/>
                </a:solidFill>
                <a:latin typeface="League Spartan"/>
                <a:ea typeface="League Spartan"/>
                <a:cs typeface="League Spartan"/>
                <a:sym typeface="League Spartan"/>
              </a:rPr>
              <a:t>best seat.</a:t>
            </a:r>
          </a:p>
        </p:txBody>
      </p:sp>
      <p:grpSp>
        <p:nvGrpSpPr>
          <p:cNvPr name="Group 5" id="5"/>
          <p:cNvGrpSpPr/>
          <p:nvPr/>
        </p:nvGrpSpPr>
        <p:grpSpPr>
          <a:xfrm rot="0">
            <a:off x="857250" y="7286625"/>
            <a:ext cx="7239000" cy="742950"/>
            <a:chOff x="0" y="0"/>
            <a:chExt cx="9652000" cy="990600"/>
          </a:xfrm>
        </p:grpSpPr>
        <p:grpSp>
          <p:nvGrpSpPr>
            <p:cNvPr name="Group 6" id="6"/>
            <p:cNvGrpSpPr/>
            <p:nvPr/>
          </p:nvGrpSpPr>
          <p:grpSpPr>
            <a:xfrm rot="0">
              <a:off x="0" y="0"/>
              <a:ext cx="9652000" cy="990600"/>
              <a:chOff x="0" y="0"/>
              <a:chExt cx="9652000" cy="990600"/>
            </a:xfrm>
          </p:grpSpPr>
          <p:sp>
            <p:nvSpPr>
              <p:cNvPr name="Freeform 7" id="7"/>
              <p:cNvSpPr/>
              <p:nvPr/>
            </p:nvSpPr>
            <p:spPr>
              <a:xfrm flipH="false" flipV="false" rot="0">
                <a:off x="0" y="0"/>
                <a:ext cx="9652000" cy="990600"/>
              </a:xfrm>
              <a:custGeom>
                <a:avLst/>
                <a:gdLst/>
                <a:ahLst/>
                <a:cxnLst/>
                <a:rect r="r" b="b" t="t" l="l"/>
                <a:pathLst>
                  <a:path h="990600" w="9652000">
                    <a:moveTo>
                      <a:pt x="0" y="0"/>
                    </a:moveTo>
                    <a:lnTo>
                      <a:pt x="9652000" y="0"/>
                    </a:lnTo>
                    <a:lnTo>
                      <a:pt x="9652000" y="990600"/>
                    </a:lnTo>
                    <a:lnTo>
                      <a:pt x="0" y="990600"/>
                    </a:lnTo>
                    <a:close/>
                  </a:path>
                </a:pathLst>
              </a:custGeom>
              <a:solidFill>
                <a:srgbClr val="E4B95F"/>
              </a:solidFill>
              <a:ln cap="sq">
                <a:noFill/>
                <a:prstDash val="solid"/>
                <a:miter/>
              </a:ln>
            </p:spPr>
          </p:sp>
          <p:sp>
            <p:nvSpPr>
              <p:cNvPr name="TextBox 8" id="8"/>
              <p:cNvSpPr txBox="true"/>
              <p:nvPr/>
            </p:nvSpPr>
            <p:spPr>
              <a:xfrm>
                <a:off x="0" y="-38100"/>
                <a:ext cx="9652000" cy="1028700"/>
              </a:xfrm>
              <a:prstGeom prst="rect">
                <a:avLst/>
              </a:prstGeom>
            </p:spPr>
            <p:txBody>
              <a:bodyPr anchor="ctr" rtlCol="false" tIns="50800" lIns="50800" bIns="50800" rIns="50800"/>
              <a:lstStyle/>
              <a:p>
                <a:pPr algn="l">
                  <a:lnSpc>
                    <a:spcPts val="1679"/>
                  </a:lnSpc>
                </a:pPr>
              </a:p>
            </p:txBody>
          </p:sp>
        </p:grpSp>
        <p:sp>
          <p:nvSpPr>
            <p:cNvPr name="TextBox 9" id="9"/>
            <p:cNvSpPr txBox="true"/>
            <p:nvPr/>
          </p:nvSpPr>
          <p:spPr>
            <a:xfrm rot="0">
              <a:off x="279400" y="215900"/>
              <a:ext cx="8890000" cy="439420"/>
            </a:xfrm>
            <a:prstGeom prst="rect">
              <a:avLst/>
            </a:prstGeom>
          </p:spPr>
          <p:txBody>
            <a:bodyPr anchor="t" rtlCol="false" tIns="0" lIns="0" bIns="0" rIns="0">
              <a:spAutoFit/>
            </a:bodyPr>
            <a:lstStyle/>
            <a:p>
              <a:pPr algn="l">
                <a:lnSpc>
                  <a:spcPts val="2835"/>
                </a:lnSpc>
              </a:pPr>
              <a:r>
                <a:rPr lang="en-US" sz="2025" b="true">
                  <a:solidFill>
                    <a:srgbClr val="073B3A"/>
                  </a:solidFill>
                  <a:latin typeface="DM Sans Bold"/>
                  <a:ea typeface="DM Sans Bold"/>
                  <a:cs typeface="DM Sans Bold"/>
                  <a:sym typeface="DM Sans Bold"/>
                </a:rPr>
                <a:t>CALL NOW  +1-888-212-0809</a:t>
              </a:r>
            </a:p>
          </p:txBody>
        </p:sp>
      </p:grpSp>
      <p:grpSp>
        <p:nvGrpSpPr>
          <p:cNvPr name="Group 10" id="10"/>
          <p:cNvGrpSpPr/>
          <p:nvPr/>
        </p:nvGrpSpPr>
        <p:grpSpPr>
          <a:xfrm rot="0">
            <a:off x="9620250" y="1571625"/>
            <a:ext cx="7620000" cy="6667500"/>
            <a:chOff x="0" y="0"/>
            <a:chExt cx="10160000" cy="8890000"/>
          </a:xfrm>
        </p:grpSpPr>
        <p:grpSp>
          <p:nvGrpSpPr>
            <p:cNvPr name="Group 11" id="11"/>
            <p:cNvGrpSpPr/>
            <p:nvPr/>
          </p:nvGrpSpPr>
          <p:grpSpPr>
            <a:xfrm rot="0">
              <a:off x="0" y="0"/>
              <a:ext cx="10160000" cy="8890000"/>
              <a:chOff x="0" y="0"/>
              <a:chExt cx="10160000" cy="8890000"/>
            </a:xfrm>
          </p:grpSpPr>
          <p:sp>
            <p:nvSpPr>
              <p:cNvPr name="Freeform 12" id="12"/>
              <p:cNvSpPr/>
              <p:nvPr/>
            </p:nvSpPr>
            <p:spPr>
              <a:xfrm flipH="false" flipV="false" rot="0">
                <a:off x="0" y="0"/>
                <a:ext cx="10160000" cy="8890000"/>
              </a:xfrm>
              <a:custGeom>
                <a:avLst/>
                <a:gdLst/>
                <a:ahLst/>
                <a:cxnLst/>
                <a:rect r="r" b="b" t="t" l="l"/>
                <a:pathLst>
                  <a:path h="8890000" w="10160000">
                    <a:moveTo>
                      <a:pt x="0" y="0"/>
                    </a:moveTo>
                    <a:lnTo>
                      <a:pt x="10160000" y="0"/>
                    </a:lnTo>
                    <a:lnTo>
                      <a:pt x="10160000" y="8890000"/>
                    </a:lnTo>
                    <a:lnTo>
                      <a:pt x="0" y="8890000"/>
                    </a:lnTo>
                    <a:close/>
                  </a:path>
                </a:pathLst>
              </a:custGeom>
              <a:solidFill>
                <a:srgbClr val="0A4543"/>
              </a:solidFill>
              <a:ln cap="sq">
                <a:noFill/>
                <a:prstDash val="solid"/>
                <a:miter/>
              </a:ln>
            </p:spPr>
          </p:sp>
          <p:sp>
            <p:nvSpPr>
              <p:cNvPr name="TextBox 13" id="13"/>
              <p:cNvSpPr txBox="true"/>
              <p:nvPr/>
            </p:nvSpPr>
            <p:spPr>
              <a:xfrm>
                <a:off x="0" y="-38100"/>
                <a:ext cx="10160000" cy="8928100"/>
              </a:xfrm>
              <a:prstGeom prst="rect">
                <a:avLst/>
              </a:prstGeom>
            </p:spPr>
            <p:txBody>
              <a:bodyPr anchor="ctr" rtlCol="false" tIns="50800" lIns="50800" bIns="50800" rIns="50800"/>
              <a:lstStyle/>
              <a:p>
                <a:pPr algn="l">
                  <a:lnSpc>
                    <a:spcPts val="1679"/>
                  </a:lnSpc>
                </a:pPr>
              </a:p>
            </p:txBody>
          </p:sp>
        </p:grpSp>
        <p:sp>
          <p:nvSpPr>
            <p:cNvPr name="TextBox 14" id="14"/>
            <p:cNvSpPr txBox="true"/>
            <p:nvPr/>
          </p:nvSpPr>
          <p:spPr>
            <a:xfrm rot="0">
              <a:off x="1016000" y="958850"/>
              <a:ext cx="8255000" cy="984250"/>
            </a:xfrm>
            <a:prstGeom prst="rect">
              <a:avLst/>
            </a:prstGeom>
          </p:spPr>
          <p:txBody>
            <a:bodyPr anchor="t" rtlCol="false" tIns="0" lIns="0" bIns="0" rIns="0">
              <a:spAutoFit/>
            </a:bodyPr>
            <a:lstStyle/>
            <a:p>
              <a:pPr algn="l">
                <a:lnSpc>
                  <a:spcPts val="3045"/>
                </a:lnSpc>
              </a:pPr>
              <a:r>
                <a:rPr lang="en-US" sz="2100">
                  <a:solidFill>
                    <a:srgbClr val="FFFFFF"/>
                  </a:solidFill>
                  <a:latin typeface="DM Sans"/>
                  <a:ea typeface="DM Sans"/>
                  <a:cs typeface="DM Sans"/>
                  <a:sym typeface="DM Sans"/>
                </a:rPr>
                <a:t>WEBSITE</a:t>
              </a:r>
            </a:p>
            <a:p>
              <a:pPr algn="l">
                <a:lnSpc>
                  <a:spcPts val="3045"/>
                </a:lnSpc>
              </a:pPr>
              <a:r>
                <a:rPr lang="en-US" sz="2100" u="sng">
                  <a:solidFill>
                    <a:srgbClr val="FFFFFF"/>
                  </a:solidFill>
                  <a:latin typeface="DM Sans"/>
                  <a:ea typeface="DM Sans"/>
                  <a:cs typeface="DM Sans"/>
                  <a:sym typeface="DM Sans"/>
                  <a:hlinkClick r:id="rId2" tooltip="https://www.airflypolicy.com"/>
                </a:rPr>
                <a:t>https://www.airflypolicy.com/</a:t>
              </a:r>
            </a:p>
          </p:txBody>
        </p:sp>
        <p:sp>
          <p:nvSpPr>
            <p:cNvPr name="AutoShape 15" id="15"/>
            <p:cNvSpPr/>
            <p:nvPr/>
          </p:nvSpPr>
          <p:spPr>
            <a:xfrm>
              <a:off x="1016000" y="3048000"/>
              <a:ext cx="8128000" cy="0"/>
            </a:xfrm>
            <a:prstGeom prst="line">
              <a:avLst/>
            </a:prstGeom>
            <a:ln cap="flat" w="25400">
              <a:solidFill>
                <a:srgbClr val="78C5B5"/>
              </a:solidFill>
              <a:prstDash val="solid"/>
              <a:headEnd type="none" len="sm" w="sm"/>
              <a:tailEnd type="none" len="sm" w="sm"/>
            </a:ln>
          </p:spPr>
        </p:sp>
        <p:sp>
          <p:nvSpPr>
            <p:cNvPr name="TextBox 16" id="16"/>
            <p:cNvSpPr txBox="true"/>
            <p:nvPr/>
          </p:nvSpPr>
          <p:spPr>
            <a:xfrm rot="0">
              <a:off x="1016000" y="3562350"/>
              <a:ext cx="8255000" cy="984250"/>
            </a:xfrm>
            <a:prstGeom prst="rect">
              <a:avLst/>
            </a:prstGeom>
          </p:spPr>
          <p:txBody>
            <a:bodyPr anchor="t" rtlCol="false" tIns="0" lIns="0" bIns="0" rIns="0">
              <a:spAutoFit/>
            </a:bodyPr>
            <a:lstStyle/>
            <a:p>
              <a:pPr algn="l">
                <a:lnSpc>
                  <a:spcPts val="3045"/>
                </a:lnSpc>
              </a:pPr>
              <a:r>
                <a:rPr lang="en-US" sz="2100">
                  <a:solidFill>
                    <a:srgbClr val="FFFFFF"/>
                  </a:solidFill>
                  <a:latin typeface="DM Sans"/>
                  <a:ea typeface="DM Sans"/>
                  <a:cs typeface="DM Sans"/>
                  <a:sym typeface="DM Sans"/>
                </a:rPr>
                <a:t>EMAIL</a:t>
              </a:r>
            </a:p>
            <a:p>
              <a:pPr algn="l">
                <a:lnSpc>
                  <a:spcPts val="3045"/>
                </a:lnSpc>
              </a:pPr>
              <a:r>
                <a:rPr lang="en-US" sz="2100">
                  <a:solidFill>
                    <a:srgbClr val="FFFFFF"/>
                  </a:solidFill>
                  <a:latin typeface="DM Sans"/>
                  <a:ea typeface="DM Sans"/>
                  <a:cs typeface="DM Sans"/>
                  <a:sym typeface="DM Sans"/>
                </a:rPr>
                <a:t>info@airflypolicy.com</a:t>
              </a:r>
            </a:p>
          </p:txBody>
        </p:sp>
        <p:sp>
          <p:nvSpPr>
            <p:cNvPr name="AutoShape 17" id="17"/>
            <p:cNvSpPr/>
            <p:nvPr/>
          </p:nvSpPr>
          <p:spPr>
            <a:xfrm>
              <a:off x="1016000" y="5651500"/>
              <a:ext cx="8128000" cy="0"/>
            </a:xfrm>
            <a:prstGeom prst="line">
              <a:avLst/>
            </a:prstGeom>
            <a:ln cap="flat" w="25400">
              <a:solidFill>
                <a:srgbClr val="78C5B5"/>
              </a:solidFill>
              <a:prstDash val="solid"/>
              <a:headEnd type="none" len="sm" w="sm"/>
              <a:tailEnd type="none" len="sm" w="sm"/>
            </a:ln>
          </p:spPr>
        </p:sp>
        <p:sp>
          <p:nvSpPr>
            <p:cNvPr name="TextBox 18" id="18"/>
            <p:cNvSpPr txBox="true"/>
            <p:nvPr/>
          </p:nvSpPr>
          <p:spPr>
            <a:xfrm rot="0">
              <a:off x="1016000" y="6165850"/>
              <a:ext cx="8255000" cy="984250"/>
            </a:xfrm>
            <a:prstGeom prst="rect">
              <a:avLst/>
            </a:prstGeom>
          </p:spPr>
          <p:txBody>
            <a:bodyPr anchor="t" rtlCol="false" tIns="0" lIns="0" bIns="0" rIns="0">
              <a:spAutoFit/>
            </a:bodyPr>
            <a:lstStyle/>
            <a:p>
              <a:pPr algn="l">
                <a:lnSpc>
                  <a:spcPts val="3045"/>
                </a:lnSpc>
              </a:pPr>
              <a:r>
                <a:rPr lang="en-US" sz="2100">
                  <a:solidFill>
                    <a:srgbClr val="FFFFFF"/>
                  </a:solidFill>
                  <a:latin typeface="DM Sans"/>
                  <a:ea typeface="DM Sans"/>
                  <a:cs typeface="DM Sans"/>
                  <a:sym typeface="DM Sans"/>
                </a:rPr>
                <a:t>PHONE</a:t>
              </a:r>
            </a:p>
            <a:p>
              <a:pPr algn="l">
                <a:lnSpc>
                  <a:spcPts val="3045"/>
                </a:lnSpc>
              </a:pPr>
              <a:r>
                <a:rPr lang="en-US" sz="2100">
                  <a:solidFill>
                    <a:srgbClr val="FFFFFF"/>
                  </a:solidFill>
                  <a:latin typeface="DM Sans"/>
                  <a:ea typeface="DM Sans"/>
                  <a:cs typeface="DM Sans"/>
                  <a:sym typeface="DM Sans"/>
                </a:rPr>
                <a:t>+1-888-212-0809</a:t>
              </a:r>
            </a:p>
          </p:txBody>
        </p:sp>
      </p:grpSp>
      <p:sp>
        <p:nvSpPr>
          <p:cNvPr name="Freeform 19" id="19"/>
          <p:cNvSpPr/>
          <p:nvPr/>
        </p:nvSpPr>
        <p:spPr>
          <a:xfrm flipH="false" flipV="false" rot="0">
            <a:off x="0" y="0"/>
            <a:ext cx="1473896" cy="620531"/>
          </a:xfrm>
          <a:custGeom>
            <a:avLst/>
            <a:gdLst/>
            <a:ahLst/>
            <a:cxnLst/>
            <a:rect r="r" b="b" t="t" l="l"/>
            <a:pathLst>
              <a:path h="620531" w="1473896">
                <a:moveTo>
                  <a:pt x="0" y="0"/>
                </a:moveTo>
                <a:lnTo>
                  <a:pt x="1473896" y="0"/>
                </a:lnTo>
                <a:lnTo>
                  <a:pt x="1473896" y="620531"/>
                </a:lnTo>
                <a:lnTo>
                  <a:pt x="0" y="620531"/>
                </a:lnTo>
                <a:lnTo>
                  <a:pt x="0" y="0"/>
                </a:lnTo>
                <a:close/>
              </a:path>
            </a:pathLst>
          </a:custGeom>
          <a:blipFill>
            <a:blip r:embed="rId3"/>
            <a:stretch>
              <a:fillRect l="-38002" t="-144422" r="-29954" b="-154512"/>
            </a:stretch>
          </a:blipFill>
        </p:spPr>
      </p:sp>
      <p:sp>
        <p:nvSpPr>
          <p:cNvPr name="TextBox 20" id="20"/>
          <p:cNvSpPr txBox="true"/>
          <p:nvPr/>
        </p:nvSpPr>
        <p:spPr>
          <a:xfrm rot="0">
            <a:off x="1066800" y="838200"/>
            <a:ext cx="8572500" cy="222885"/>
          </a:xfrm>
          <a:prstGeom prst="rect">
            <a:avLst/>
          </a:prstGeom>
        </p:spPr>
        <p:txBody>
          <a:bodyPr anchor="t" rtlCol="false" tIns="0" lIns="0" bIns="0" rIns="0">
            <a:spAutoFit/>
          </a:bodyPr>
          <a:lstStyle/>
          <a:p>
            <a:pPr algn="l">
              <a:lnSpc>
                <a:spcPts val="1889"/>
              </a:lnSpc>
            </a:pPr>
            <a:r>
              <a:rPr lang="en-US" sz="1350" spc="216" b="true">
                <a:solidFill>
                  <a:srgbClr val="78C5B5"/>
                </a:solidFill>
                <a:latin typeface="DM Sans Bold"/>
                <a:ea typeface="DM Sans Bold"/>
                <a:cs typeface="DM Sans Bold"/>
                <a:sym typeface="DM Sans Bold"/>
              </a:rPr>
              <a:t>READY TO PLAN YOUR JOURNEY?</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4F1E8"/>
        </a:solidFill>
      </p:bgPr>
    </p:bg>
    <p:spTree>
      <p:nvGrpSpPr>
        <p:cNvPr id="1" name=""/>
        <p:cNvGrpSpPr/>
        <p:nvPr/>
      </p:nvGrpSpPr>
      <p:grpSpPr>
        <a:xfrm>
          <a:off x="0" y="0"/>
          <a:ext cx="0" cy="0"/>
          <a:chOff x="0" y="0"/>
          <a:chExt cx="0" cy="0"/>
        </a:xfrm>
      </p:grpSpPr>
      <p:sp>
        <p:nvSpPr>
          <p:cNvPr name="Freeform 2" id="2"/>
          <p:cNvSpPr/>
          <p:nvPr/>
        </p:nvSpPr>
        <p:spPr>
          <a:xfrm flipH="false" flipV="false" rot="0">
            <a:off x="12144375" y="0"/>
            <a:ext cx="6143625" cy="10287000"/>
          </a:xfrm>
          <a:custGeom>
            <a:avLst/>
            <a:gdLst/>
            <a:ahLst/>
            <a:cxnLst/>
            <a:rect r="r" b="b" t="t" l="l"/>
            <a:pathLst>
              <a:path h="10287000" w="6143625">
                <a:moveTo>
                  <a:pt x="0" y="0"/>
                </a:moveTo>
                <a:lnTo>
                  <a:pt x="6143625" y="0"/>
                </a:lnTo>
                <a:lnTo>
                  <a:pt x="6143625" y="10287000"/>
                </a:lnTo>
                <a:lnTo>
                  <a:pt x="0" y="10287000"/>
                </a:lnTo>
                <a:lnTo>
                  <a:pt x="0" y="0"/>
                </a:lnTo>
                <a:close/>
              </a:path>
            </a:pathLst>
          </a:custGeom>
          <a:blipFill>
            <a:blip r:embed="rId2"/>
            <a:stretch>
              <a:fillRect l="-6406" t="0" r="-6406" b="0"/>
            </a:stretch>
          </a:blipFill>
          <a:ln cap="sq">
            <a:noFill/>
            <a:prstDash val="solid"/>
            <a:miter/>
          </a:ln>
        </p:spPr>
      </p:sp>
      <p:sp>
        <p:nvSpPr>
          <p:cNvPr name="TextBox 3" id="3"/>
          <p:cNvSpPr txBox="true"/>
          <p:nvPr/>
        </p:nvSpPr>
        <p:spPr>
          <a:xfrm rot="0">
            <a:off x="1066800" y="838200"/>
            <a:ext cx="4762500" cy="222885"/>
          </a:xfrm>
          <a:prstGeom prst="rect">
            <a:avLst/>
          </a:prstGeom>
        </p:spPr>
        <p:txBody>
          <a:bodyPr anchor="t" rtlCol="false" tIns="0" lIns="0" bIns="0" rIns="0">
            <a:spAutoFit/>
          </a:bodyPr>
          <a:lstStyle/>
          <a:p>
            <a:pPr algn="l">
              <a:lnSpc>
                <a:spcPts val="1889"/>
              </a:lnSpc>
            </a:pPr>
            <a:r>
              <a:rPr lang="en-US" sz="1350" spc="216" b="true">
                <a:solidFill>
                  <a:srgbClr val="073B3A"/>
                </a:solidFill>
                <a:latin typeface="DM Sans Bold"/>
                <a:ea typeface="DM Sans Bold"/>
                <a:cs typeface="DM Sans Bold"/>
                <a:sym typeface="DM Sans Bold"/>
              </a:rPr>
              <a:t>01 / INTRODUCTION</a:t>
            </a:r>
          </a:p>
        </p:txBody>
      </p:sp>
      <p:sp>
        <p:nvSpPr>
          <p:cNvPr name="TextBox 4" id="4"/>
          <p:cNvSpPr txBox="true"/>
          <p:nvPr/>
        </p:nvSpPr>
        <p:spPr>
          <a:xfrm rot="0">
            <a:off x="1066800" y="1828800"/>
            <a:ext cx="9525000" cy="1159193"/>
          </a:xfrm>
          <a:prstGeom prst="rect">
            <a:avLst/>
          </a:prstGeom>
        </p:spPr>
        <p:txBody>
          <a:bodyPr anchor="t" rtlCol="false" tIns="0" lIns="0" bIns="0" rIns="0">
            <a:spAutoFit/>
          </a:bodyPr>
          <a:lstStyle/>
          <a:p>
            <a:pPr algn="l">
              <a:lnSpc>
                <a:spcPts val="4567"/>
              </a:lnSpc>
            </a:pPr>
            <a:r>
              <a:rPr lang="en-US" sz="4350" b="true">
                <a:solidFill>
                  <a:srgbClr val="142B2A"/>
                </a:solidFill>
                <a:latin typeface="League Spartan"/>
                <a:ea typeface="League Spartan"/>
                <a:cs typeface="League Spartan"/>
                <a:sym typeface="League Spartan"/>
              </a:rPr>
              <a:t>A better journey</a:t>
            </a:r>
          </a:p>
          <a:p>
            <a:pPr algn="l">
              <a:lnSpc>
                <a:spcPts val="4567"/>
              </a:lnSpc>
            </a:pPr>
            <a:r>
              <a:rPr lang="en-US" sz="4350" b="true">
                <a:solidFill>
                  <a:srgbClr val="142B2A"/>
                </a:solidFill>
                <a:latin typeface="League Spartan"/>
                <a:ea typeface="League Spartan"/>
                <a:cs typeface="League Spartan"/>
                <a:sym typeface="League Spartan"/>
              </a:rPr>
              <a:t>starts before takeoff.</a:t>
            </a:r>
          </a:p>
        </p:txBody>
      </p:sp>
      <p:grpSp>
        <p:nvGrpSpPr>
          <p:cNvPr name="Group 5" id="5"/>
          <p:cNvGrpSpPr/>
          <p:nvPr/>
        </p:nvGrpSpPr>
        <p:grpSpPr>
          <a:xfrm rot="0">
            <a:off x="1066800" y="4000500"/>
            <a:ext cx="952500" cy="66675"/>
            <a:chOff x="0" y="0"/>
            <a:chExt cx="1270000" cy="88900"/>
          </a:xfrm>
        </p:grpSpPr>
        <p:sp>
          <p:nvSpPr>
            <p:cNvPr name="Freeform 6" id="6"/>
            <p:cNvSpPr/>
            <p:nvPr/>
          </p:nvSpPr>
          <p:spPr>
            <a:xfrm flipH="false" flipV="false" rot="0">
              <a:off x="0" y="0"/>
              <a:ext cx="1270000" cy="88900"/>
            </a:xfrm>
            <a:custGeom>
              <a:avLst/>
              <a:gdLst/>
              <a:ahLst/>
              <a:cxnLst/>
              <a:rect r="r" b="b" t="t" l="l"/>
              <a:pathLst>
                <a:path h="88900" w="1270000">
                  <a:moveTo>
                    <a:pt x="0" y="0"/>
                  </a:moveTo>
                  <a:lnTo>
                    <a:pt x="1270000" y="0"/>
                  </a:lnTo>
                  <a:lnTo>
                    <a:pt x="1270000" y="88900"/>
                  </a:lnTo>
                  <a:lnTo>
                    <a:pt x="0" y="88900"/>
                  </a:lnTo>
                  <a:close/>
                </a:path>
              </a:pathLst>
            </a:custGeom>
            <a:solidFill>
              <a:srgbClr val="E4B95F"/>
            </a:solidFill>
            <a:ln cap="sq">
              <a:noFill/>
              <a:prstDash val="solid"/>
              <a:miter/>
            </a:ln>
          </p:spPr>
        </p:sp>
        <p:sp>
          <p:nvSpPr>
            <p:cNvPr name="TextBox 7" id="7"/>
            <p:cNvSpPr txBox="true"/>
            <p:nvPr/>
          </p:nvSpPr>
          <p:spPr>
            <a:xfrm>
              <a:off x="0" y="-38100"/>
              <a:ext cx="1270000" cy="127000"/>
            </a:xfrm>
            <a:prstGeom prst="rect">
              <a:avLst/>
            </a:prstGeom>
          </p:spPr>
          <p:txBody>
            <a:bodyPr anchor="ctr" rtlCol="false" tIns="50800" lIns="50800" bIns="50800" rIns="50800"/>
            <a:lstStyle/>
            <a:p>
              <a:pPr algn="l">
                <a:lnSpc>
                  <a:spcPts val="1679"/>
                </a:lnSpc>
              </a:pPr>
            </a:p>
          </p:txBody>
        </p:sp>
      </p:grpSp>
      <p:sp>
        <p:nvSpPr>
          <p:cNvPr name="TextBox 8" id="8"/>
          <p:cNvSpPr txBox="true"/>
          <p:nvPr/>
        </p:nvSpPr>
        <p:spPr>
          <a:xfrm rot="0">
            <a:off x="1066800" y="4419600"/>
            <a:ext cx="9525000" cy="2033588"/>
          </a:xfrm>
          <a:prstGeom prst="rect">
            <a:avLst/>
          </a:prstGeom>
        </p:spPr>
        <p:txBody>
          <a:bodyPr anchor="t" rtlCol="false" tIns="0" lIns="0" bIns="0" rIns="0">
            <a:spAutoFit/>
          </a:bodyPr>
          <a:lstStyle/>
          <a:p>
            <a:pPr algn="l">
              <a:lnSpc>
                <a:spcPts val="3262"/>
              </a:lnSpc>
            </a:pPr>
            <a:r>
              <a:rPr lang="en-US" b="true" sz="2250" u="sng">
                <a:solidFill>
                  <a:srgbClr val="073B3A"/>
                </a:solidFill>
                <a:latin typeface="DM Sans Bold"/>
                <a:ea typeface="DM Sans Bold"/>
                <a:cs typeface="DM Sans Bold"/>
                <a:sym typeface="DM Sans Bold"/>
                <a:hlinkClick r:id="rId3" tooltip="https://www.airflypolicy.com/seat-selection/cathay-pacific-seat-selection"/>
              </a:rPr>
              <a:t>Cathay Pacific seat selection</a:t>
            </a:r>
            <a:r>
              <a:rPr lang="en-US" sz="2250">
                <a:solidFill>
                  <a:srgbClr val="142B2A"/>
                </a:solidFill>
                <a:latin typeface="DM Sans"/>
                <a:ea typeface="DM Sans"/>
                <a:cs typeface="DM Sans"/>
                <a:sym typeface="DM Sans"/>
              </a:rPr>
              <a:t> enhances your travel comfort by allowing you to pick your preferred seat ahead of time. Understanding when and how to select seats makes the journey smoother. This guide covers the essential process and policies, so you know exactly what to expect before you fly.</a:t>
            </a:r>
          </a:p>
        </p:txBody>
      </p:sp>
      <p:sp>
        <p:nvSpPr>
          <p:cNvPr name="Freeform 9" id="9"/>
          <p:cNvSpPr/>
          <p:nvPr/>
        </p:nvSpPr>
        <p:spPr>
          <a:xfrm flipH="false" flipV="false" rot="0">
            <a:off x="0" y="0"/>
            <a:ext cx="1473896" cy="620531"/>
          </a:xfrm>
          <a:custGeom>
            <a:avLst/>
            <a:gdLst/>
            <a:ahLst/>
            <a:cxnLst/>
            <a:rect r="r" b="b" t="t" l="l"/>
            <a:pathLst>
              <a:path h="620531" w="1473896">
                <a:moveTo>
                  <a:pt x="0" y="0"/>
                </a:moveTo>
                <a:lnTo>
                  <a:pt x="1473896" y="0"/>
                </a:lnTo>
                <a:lnTo>
                  <a:pt x="1473896" y="620531"/>
                </a:lnTo>
                <a:lnTo>
                  <a:pt x="0" y="620531"/>
                </a:lnTo>
                <a:lnTo>
                  <a:pt x="0" y="0"/>
                </a:lnTo>
                <a:close/>
              </a:path>
            </a:pathLst>
          </a:custGeom>
          <a:blipFill>
            <a:blip r:embed="rId4"/>
            <a:stretch>
              <a:fillRect l="-38002" t="-144422" r="-29954" b="-154512"/>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4F1E8"/>
        </a:solidFill>
      </p:bgPr>
    </p:bg>
    <p:spTree>
      <p:nvGrpSpPr>
        <p:cNvPr id="1" name=""/>
        <p:cNvGrpSpPr/>
        <p:nvPr/>
      </p:nvGrpSpPr>
      <p:grpSpPr>
        <a:xfrm>
          <a:off x="0" y="0"/>
          <a:ext cx="0" cy="0"/>
          <a:chOff x="0" y="0"/>
          <a:chExt cx="0" cy="0"/>
        </a:xfrm>
      </p:grpSpPr>
      <p:sp>
        <p:nvSpPr>
          <p:cNvPr name="TextBox 2" id="2"/>
          <p:cNvSpPr txBox="true"/>
          <p:nvPr/>
        </p:nvSpPr>
        <p:spPr>
          <a:xfrm rot="0">
            <a:off x="1066800" y="704850"/>
            <a:ext cx="4762500" cy="222885"/>
          </a:xfrm>
          <a:prstGeom prst="rect">
            <a:avLst/>
          </a:prstGeom>
        </p:spPr>
        <p:txBody>
          <a:bodyPr anchor="t" rtlCol="false" tIns="0" lIns="0" bIns="0" rIns="0">
            <a:spAutoFit/>
          </a:bodyPr>
          <a:lstStyle/>
          <a:p>
            <a:pPr algn="l">
              <a:lnSpc>
                <a:spcPts val="1889"/>
              </a:lnSpc>
            </a:pPr>
            <a:r>
              <a:rPr lang="en-US" sz="1350" spc="216" b="true">
                <a:solidFill>
                  <a:srgbClr val="073B3A"/>
                </a:solidFill>
                <a:latin typeface="DM Sans Bold"/>
                <a:ea typeface="DM Sans Bold"/>
                <a:cs typeface="DM Sans Bold"/>
                <a:sym typeface="DM Sans Bold"/>
              </a:rPr>
              <a:t>FREE OPTIONS</a:t>
            </a:r>
          </a:p>
        </p:txBody>
      </p:sp>
      <p:sp>
        <p:nvSpPr>
          <p:cNvPr name="TextBox 3" id="3"/>
          <p:cNvSpPr txBox="true"/>
          <p:nvPr/>
        </p:nvSpPr>
        <p:spPr>
          <a:xfrm rot="0">
            <a:off x="1066800" y="1447800"/>
            <a:ext cx="10953750" cy="1159193"/>
          </a:xfrm>
          <a:prstGeom prst="rect">
            <a:avLst/>
          </a:prstGeom>
        </p:spPr>
        <p:txBody>
          <a:bodyPr anchor="t" rtlCol="false" tIns="0" lIns="0" bIns="0" rIns="0">
            <a:spAutoFit/>
          </a:bodyPr>
          <a:lstStyle/>
          <a:p>
            <a:pPr algn="l">
              <a:lnSpc>
                <a:spcPts val="4567"/>
              </a:lnSpc>
            </a:pPr>
            <a:r>
              <a:rPr lang="en-US" sz="4350" b="true">
                <a:solidFill>
                  <a:srgbClr val="142B2A"/>
                </a:solidFill>
                <a:latin typeface="League Spartan"/>
                <a:ea typeface="League Spartan"/>
                <a:cs typeface="League Spartan"/>
                <a:sym typeface="League Spartan"/>
              </a:rPr>
              <a:t>Does Cathay offer</a:t>
            </a:r>
          </a:p>
          <a:p>
            <a:pPr algn="l">
              <a:lnSpc>
                <a:spcPts val="4567"/>
              </a:lnSpc>
            </a:pPr>
            <a:r>
              <a:rPr lang="en-US" sz="4350" b="true">
                <a:solidFill>
                  <a:srgbClr val="142B2A"/>
                </a:solidFill>
                <a:latin typeface="League Spartan"/>
                <a:ea typeface="League Spartan"/>
                <a:cs typeface="League Spartan"/>
                <a:sym typeface="League Spartan"/>
              </a:rPr>
              <a:t>free seat selection?</a:t>
            </a:r>
          </a:p>
        </p:txBody>
      </p:sp>
      <p:grpSp>
        <p:nvGrpSpPr>
          <p:cNvPr name="Group 4" id="4"/>
          <p:cNvGrpSpPr/>
          <p:nvPr/>
        </p:nvGrpSpPr>
        <p:grpSpPr>
          <a:xfrm rot="0">
            <a:off x="12620625" y="1504950"/>
            <a:ext cx="4667250" cy="628650"/>
            <a:chOff x="0" y="0"/>
            <a:chExt cx="6223000" cy="838200"/>
          </a:xfrm>
        </p:grpSpPr>
        <p:grpSp>
          <p:nvGrpSpPr>
            <p:cNvPr name="Group 5" id="5"/>
            <p:cNvGrpSpPr/>
            <p:nvPr/>
          </p:nvGrpSpPr>
          <p:grpSpPr>
            <a:xfrm rot="0">
              <a:off x="0" y="0"/>
              <a:ext cx="6223000" cy="838200"/>
              <a:chOff x="0" y="0"/>
              <a:chExt cx="6223000" cy="838200"/>
            </a:xfrm>
          </p:grpSpPr>
          <p:sp>
            <p:nvSpPr>
              <p:cNvPr name="Freeform 6" id="6"/>
              <p:cNvSpPr/>
              <p:nvPr/>
            </p:nvSpPr>
            <p:spPr>
              <a:xfrm flipH="false" flipV="false" rot="0">
                <a:off x="0" y="0"/>
                <a:ext cx="6223000" cy="838200"/>
              </a:xfrm>
              <a:custGeom>
                <a:avLst/>
                <a:gdLst/>
                <a:ahLst/>
                <a:cxnLst/>
                <a:rect r="r" b="b" t="t" l="l"/>
                <a:pathLst>
                  <a:path h="838200" w="6223000">
                    <a:moveTo>
                      <a:pt x="0" y="0"/>
                    </a:moveTo>
                    <a:lnTo>
                      <a:pt x="6223000" y="0"/>
                    </a:lnTo>
                    <a:lnTo>
                      <a:pt x="6223000" y="838200"/>
                    </a:lnTo>
                    <a:lnTo>
                      <a:pt x="0" y="838200"/>
                    </a:lnTo>
                    <a:close/>
                  </a:path>
                </a:pathLst>
              </a:custGeom>
              <a:solidFill>
                <a:srgbClr val="DCE9E4"/>
              </a:solidFill>
              <a:ln cap="sq">
                <a:noFill/>
                <a:prstDash val="solid"/>
                <a:miter/>
              </a:ln>
            </p:spPr>
          </p:sp>
          <p:sp>
            <p:nvSpPr>
              <p:cNvPr name="TextBox 7" id="7"/>
              <p:cNvSpPr txBox="true"/>
              <p:nvPr/>
            </p:nvSpPr>
            <p:spPr>
              <a:xfrm>
                <a:off x="0" y="-38100"/>
                <a:ext cx="6223000" cy="876300"/>
              </a:xfrm>
              <a:prstGeom prst="rect">
                <a:avLst/>
              </a:prstGeom>
            </p:spPr>
            <p:txBody>
              <a:bodyPr anchor="ctr" rtlCol="false" tIns="50800" lIns="50800" bIns="50800" rIns="50800"/>
              <a:lstStyle/>
              <a:p>
                <a:pPr algn="l">
                  <a:lnSpc>
                    <a:spcPts val="1679"/>
                  </a:lnSpc>
                </a:pPr>
              </a:p>
            </p:txBody>
          </p:sp>
        </p:grpSp>
        <p:sp>
          <p:nvSpPr>
            <p:cNvPr name="TextBox 8" id="8"/>
            <p:cNvSpPr txBox="true"/>
            <p:nvPr/>
          </p:nvSpPr>
          <p:spPr>
            <a:xfrm rot="0">
              <a:off x="381000" y="187325"/>
              <a:ext cx="5461000" cy="353695"/>
            </a:xfrm>
            <a:prstGeom prst="rect">
              <a:avLst/>
            </a:prstGeom>
          </p:spPr>
          <p:txBody>
            <a:bodyPr anchor="t" rtlCol="false" tIns="0" lIns="0" bIns="0" rIns="0">
              <a:spAutoFit/>
            </a:bodyPr>
            <a:lstStyle/>
            <a:p>
              <a:pPr algn="ctr">
                <a:lnSpc>
                  <a:spcPts val="2310"/>
                </a:lnSpc>
              </a:pPr>
              <a:r>
                <a:rPr lang="en-US" b="true" sz="1650" u="sng">
                  <a:solidFill>
                    <a:srgbClr val="073B3A"/>
                  </a:solidFill>
                  <a:latin typeface="DM Sans Bold"/>
                  <a:ea typeface="DM Sans Bold"/>
                  <a:cs typeface="DM Sans Bold"/>
                  <a:sym typeface="DM Sans Bold"/>
                  <a:hlinkClick r:id="rId2" tooltip="https://cartpeggy.stck.me/post/2033944/Are-Preferred-Seats-Better-Than-Regular-Seats-Cathay-Pacific-Seat-Guide"/>
                </a:rPr>
                <a:t>Cathay Pacific seat selection free</a:t>
              </a:r>
            </a:p>
          </p:txBody>
        </p:sp>
      </p:grpSp>
      <p:grpSp>
        <p:nvGrpSpPr>
          <p:cNvPr name="Group 9" id="9"/>
          <p:cNvGrpSpPr/>
          <p:nvPr/>
        </p:nvGrpSpPr>
        <p:grpSpPr>
          <a:xfrm rot="0">
            <a:off x="1066800" y="4572000"/>
            <a:ext cx="5086350" cy="3714750"/>
            <a:chOff x="0" y="0"/>
            <a:chExt cx="6781800" cy="4953000"/>
          </a:xfrm>
        </p:grpSpPr>
        <p:grpSp>
          <p:nvGrpSpPr>
            <p:cNvPr name="Group 10" id="10"/>
            <p:cNvGrpSpPr/>
            <p:nvPr/>
          </p:nvGrpSpPr>
          <p:grpSpPr>
            <a:xfrm rot="0">
              <a:off x="0" y="0"/>
              <a:ext cx="6781800" cy="4953000"/>
              <a:chOff x="0" y="0"/>
              <a:chExt cx="6781800" cy="4953000"/>
            </a:xfrm>
          </p:grpSpPr>
          <p:sp>
            <p:nvSpPr>
              <p:cNvPr name="Freeform 11" id="11"/>
              <p:cNvSpPr/>
              <p:nvPr/>
            </p:nvSpPr>
            <p:spPr>
              <a:xfrm flipH="false" flipV="false" rot="0">
                <a:off x="0" y="0"/>
                <a:ext cx="6781800" cy="4953000"/>
              </a:xfrm>
              <a:custGeom>
                <a:avLst/>
                <a:gdLst/>
                <a:ahLst/>
                <a:cxnLst/>
                <a:rect r="r" b="b" t="t" l="l"/>
                <a:pathLst>
                  <a:path h="4953000" w="6781800">
                    <a:moveTo>
                      <a:pt x="0" y="0"/>
                    </a:moveTo>
                    <a:lnTo>
                      <a:pt x="6781800" y="0"/>
                    </a:lnTo>
                    <a:lnTo>
                      <a:pt x="6781800" y="4953000"/>
                    </a:lnTo>
                    <a:lnTo>
                      <a:pt x="0" y="4953000"/>
                    </a:lnTo>
                    <a:close/>
                  </a:path>
                </a:pathLst>
              </a:custGeom>
              <a:solidFill>
                <a:srgbClr val="FFFFFF"/>
              </a:solidFill>
              <a:ln cap="sq">
                <a:noFill/>
                <a:prstDash val="solid"/>
                <a:miter/>
              </a:ln>
            </p:spPr>
          </p:sp>
          <p:sp>
            <p:nvSpPr>
              <p:cNvPr name="TextBox 12" id="12"/>
              <p:cNvSpPr txBox="true"/>
              <p:nvPr/>
            </p:nvSpPr>
            <p:spPr>
              <a:xfrm>
                <a:off x="0" y="-38100"/>
                <a:ext cx="6781800" cy="4991100"/>
              </a:xfrm>
              <a:prstGeom prst="rect">
                <a:avLst/>
              </a:prstGeom>
            </p:spPr>
            <p:txBody>
              <a:bodyPr anchor="ctr" rtlCol="false" tIns="50800" lIns="50800" bIns="50800" rIns="50800"/>
              <a:lstStyle/>
              <a:p>
                <a:pPr algn="l">
                  <a:lnSpc>
                    <a:spcPts val="1679"/>
                  </a:lnSpc>
                </a:pPr>
              </a:p>
            </p:txBody>
          </p:sp>
        </p:grpSp>
        <p:grpSp>
          <p:nvGrpSpPr>
            <p:cNvPr name="Group 13" id="13"/>
            <p:cNvGrpSpPr/>
            <p:nvPr/>
          </p:nvGrpSpPr>
          <p:grpSpPr>
            <a:xfrm rot="0">
              <a:off x="0" y="0"/>
              <a:ext cx="6781800" cy="127000"/>
              <a:chOff x="0" y="0"/>
              <a:chExt cx="6781800" cy="127000"/>
            </a:xfrm>
          </p:grpSpPr>
          <p:sp>
            <p:nvSpPr>
              <p:cNvPr name="Freeform 14" id="14"/>
              <p:cNvSpPr/>
              <p:nvPr/>
            </p:nvSpPr>
            <p:spPr>
              <a:xfrm flipH="false" flipV="false" rot="0">
                <a:off x="0" y="0"/>
                <a:ext cx="6781800" cy="127000"/>
              </a:xfrm>
              <a:custGeom>
                <a:avLst/>
                <a:gdLst/>
                <a:ahLst/>
                <a:cxnLst/>
                <a:rect r="r" b="b" t="t" l="l"/>
                <a:pathLst>
                  <a:path h="127000" w="6781800">
                    <a:moveTo>
                      <a:pt x="0" y="0"/>
                    </a:moveTo>
                    <a:lnTo>
                      <a:pt x="6781800" y="0"/>
                    </a:lnTo>
                    <a:lnTo>
                      <a:pt x="6781800" y="127000"/>
                    </a:lnTo>
                    <a:lnTo>
                      <a:pt x="0" y="127000"/>
                    </a:lnTo>
                    <a:close/>
                  </a:path>
                </a:pathLst>
              </a:custGeom>
              <a:solidFill>
                <a:srgbClr val="78C5B5"/>
              </a:solidFill>
              <a:ln cap="sq">
                <a:noFill/>
                <a:prstDash val="solid"/>
                <a:miter/>
              </a:ln>
            </p:spPr>
          </p:sp>
          <p:sp>
            <p:nvSpPr>
              <p:cNvPr name="TextBox 15" id="15"/>
              <p:cNvSpPr txBox="true"/>
              <p:nvPr/>
            </p:nvSpPr>
            <p:spPr>
              <a:xfrm>
                <a:off x="0" y="-38100"/>
                <a:ext cx="6781800" cy="165100"/>
              </a:xfrm>
              <a:prstGeom prst="rect">
                <a:avLst/>
              </a:prstGeom>
            </p:spPr>
            <p:txBody>
              <a:bodyPr anchor="ctr" rtlCol="false" tIns="50800" lIns="50800" bIns="50800" rIns="50800"/>
              <a:lstStyle/>
              <a:p>
                <a:pPr algn="l">
                  <a:lnSpc>
                    <a:spcPts val="1679"/>
                  </a:lnSpc>
                </a:pPr>
              </a:p>
            </p:txBody>
          </p:sp>
        </p:grpSp>
        <p:sp>
          <p:nvSpPr>
            <p:cNvPr name="TextBox 16" id="16"/>
            <p:cNvSpPr txBox="true"/>
            <p:nvPr/>
          </p:nvSpPr>
          <p:spPr>
            <a:xfrm rot="0">
              <a:off x="533400" y="488950"/>
              <a:ext cx="5715000" cy="1563370"/>
            </a:xfrm>
            <a:prstGeom prst="rect">
              <a:avLst/>
            </a:prstGeom>
          </p:spPr>
          <p:txBody>
            <a:bodyPr anchor="t" rtlCol="false" tIns="0" lIns="0" bIns="0" rIns="0">
              <a:spAutoFit/>
            </a:bodyPr>
            <a:lstStyle/>
            <a:p>
              <a:pPr algn="l">
                <a:lnSpc>
                  <a:spcPts val="2340"/>
                </a:lnSpc>
              </a:pPr>
              <a:r>
                <a:rPr lang="en-US" sz="1800">
                  <a:solidFill>
                    <a:srgbClr val="142B2A"/>
                  </a:solidFill>
                  <a:latin typeface="DM Sans"/>
                  <a:ea typeface="DM Sans"/>
                  <a:cs typeface="DM Sans"/>
                  <a:sym typeface="DM Sans"/>
                </a:rPr>
                <a:t>PREMIUM &amp; STATUS</a:t>
              </a:r>
            </a:p>
            <a:p>
              <a:pPr algn="l">
                <a:lnSpc>
                  <a:spcPts val="2340"/>
                </a:lnSpc>
              </a:pPr>
              <a:r>
                <a:rPr lang="en-US" sz="1800">
                  <a:solidFill>
                    <a:srgbClr val="142B2A"/>
                  </a:solidFill>
                  <a:latin typeface="DM Sans"/>
                  <a:ea typeface="DM Sans"/>
                  <a:cs typeface="DM Sans"/>
                  <a:sym typeface="DM Sans"/>
                </a:rPr>
                <a:t>Premium-cabin passengers and eligible frequent flyers often receive complimentary seat choices.</a:t>
              </a:r>
            </a:p>
          </p:txBody>
        </p:sp>
      </p:grpSp>
      <p:grpSp>
        <p:nvGrpSpPr>
          <p:cNvPr name="Group 17" id="17"/>
          <p:cNvGrpSpPr/>
          <p:nvPr/>
        </p:nvGrpSpPr>
        <p:grpSpPr>
          <a:xfrm rot="0">
            <a:off x="6600825" y="4572000"/>
            <a:ext cx="5086350" cy="3714750"/>
            <a:chOff x="0" y="0"/>
            <a:chExt cx="6781800" cy="4953000"/>
          </a:xfrm>
        </p:grpSpPr>
        <p:grpSp>
          <p:nvGrpSpPr>
            <p:cNvPr name="Group 18" id="18"/>
            <p:cNvGrpSpPr/>
            <p:nvPr/>
          </p:nvGrpSpPr>
          <p:grpSpPr>
            <a:xfrm rot="0">
              <a:off x="0" y="0"/>
              <a:ext cx="6781800" cy="4953000"/>
              <a:chOff x="0" y="0"/>
              <a:chExt cx="6781800" cy="4953000"/>
            </a:xfrm>
          </p:grpSpPr>
          <p:sp>
            <p:nvSpPr>
              <p:cNvPr name="Freeform 19" id="19"/>
              <p:cNvSpPr/>
              <p:nvPr/>
            </p:nvSpPr>
            <p:spPr>
              <a:xfrm flipH="false" flipV="false" rot="0">
                <a:off x="0" y="0"/>
                <a:ext cx="6781800" cy="4953000"/>
              </a:xfrm>
              <a:custGeom>
                <a:avLst/>
                <a:gdLst/>
                <a:ahLst/>
                <a:cxnLst/>
                <a:rect r="r" b="b" t="t" l="l"/>
                <a:pathLst>
                  <a:path h="4953000" w="6781800">
                    <a:moveTo>
                      <a:pt x="0" y="0"/>
                    </a:moveTo>
                    <a:lnTo>
                      <a:pt x="6781800" y="0"/>
                    </a:lnTo>
                    <a:lnTo>
                      <a:pt x="6781800" y="4953000"/>
                    </a:lnTo>
                    <a:lnTo>
                      <a:pt x="0" y="4953000"/>
                    </a:lnTo>
                    <a:close/>
                  </a:path>
                </a:pathLst>
              </a:custGeom>
              <a:solidFill>
                <a:srgbClr val="FFFFFF"/>
              </a:solidFill>
              <a:ln cap="sq">
                <a:noFill/>
                <a:prstDash val="solid"/>
                <a:miter/>
              </a:ln>
            </p:spPr>
          </p:sp>
          <p:sp>
            <p:nvSpPr>
              <p:cNvPr name="TextBox 20" id="20"/>
              <p:cNvSpPr txBox="true"/>
              <p:nvPr/>
            </p:nvSpPr>
            <p:spPr>
              <a:xfrm>
                <a:off x="0" y="-38100"/>
                <a:ext cx="6781800" cy="4991100"/>
              </a:xfrm>
              <a:prstGeom prst="rect">
                <a:avLst/>
              </a:prstGeom>
            </p:spPr>
            <p:txBody>
              <a:bodyPr anchor="ctr" rtlCol="false" tIns="50800" lIns="50800" bIns="50800" rIns="50800"/>
              <a:lstStyle/>
              <a:p>
                <a:pPr algn="l">
                  <a:lnSpc>
                    <a:spcPts val="1679"/>
                  </a:lnSpc>
                </a:pPr>
              </a:p>
            </p:txBody>
          </p:sp>
        </p:grpSp>
        <p:grpSp>
          <p:nvGrpSpPr>
            <p:cNvPr name="Group 21" id="21"/>
            <p:cNvGrpSpPr/>
            <p:nvPr/>
          </p:nvGrpSpPr>
          <p:grpSpPr>
            <a:xfrm rot="0">
              <a:off x="0" y="0"/>
              <a:ext cx="6781800" cy="127000"/>
              <a:chOff x="0" y="0"/>
              <a:chExt cx="6781800" cy="127000"/>
            </a:xfrm>
          </p:grpSpPr>
          <p:sp>
            <p:nvSpPr>
              <p:cNvPr name="Freeform 22" id="22"/>
              <p:cNvSpPr/>
              <p:nvPr/>
            </p:nvSpPr>
            <p:spPr>
              <a:xfrm flipH="false" flipV="false" rot="0">
                <a:off x="0" y="0"/>
                <a:ext cx="6781800" cy="127000"/>
              </a:xfrm>
              <a:custGeom>
                <a:avLst/>
                <a:gdLst/>
                <a:ahLst/>
                <a:cxnLst/>
                <a:rect r="r" b="b" t="t" l="l"/>
                <a:pathLst>
                  <a:path h="127000" w="6781800">
                    <a:moveTo>
                      <a:pt x="0" y="0"/>
                    </a:moveTo>
                    <a:lnTo>
                      <a:pt x="6781800" y="0"/>
                    </a:lnTo>
                    <a:lnTo>
                      <a:pt x="6781800" y="127000"/>
                    </a:lnTo>
                    <a:lnTo>
                      <a:pt x="0" y="127000"/>
                    </a:lnTo>
                    <a:close/>
                  </a:path>
                </a:pathLst>
              </a:custGeom>
              <a:solidFill>
                <a:srgbClr val="E4B95F"/>
              </a:solidFill>
              <a:ln cap="sq">
                <a:noFill/>
                <a:prstDash val="solid"/>
                <a:miter/>
              </a:ln>
            </p:spPr>
          </p:sp>
          <p:sp>
            <p:nvSpPr>
              <p:cNvPr name="TextBox 23" id="23"/>
              <p:cNvSpPr txBox="true"/>
              <p:nvPr/>
            </p:nvSpPr>
            <p:spPr>
              <a:xfrm>
                <a:off x="0" y="-38100"/>
                <a:ext cx="6781800" cy="165100"/>
              </a:xfrm>
              <a:prstGeom prst="rect">
                <a:avLst/>
              </a:prstGeom>
            </p:spPr>
            <p:txBody>
              <a:bodyPr anchor="ctr" rtlCol="false" tIns="50800" lIns="50800" bIns="50800" rIns="50800"/>
              <a:lstStyle/>
              <a:p>
                <a:pPr algn="l">
                  <a:lnSpc>
                    <a:spcPts val="1679"/>
                  </a:lnSpc>
                </a:pPr>
              </a:p>
            </p:txBody>
          </p:sp>
        </p:grpSp>
        <p:sp>
          <p:nvSpPr>
            <p:cNvPr name="TextBox 24" id="24"/>
            <p:cNvSpPr txBox="true"/>
            <p:nvPr/>
          </p:nvSpPr>
          <p:spPr>
            <a:xfrm rot="0">
              <a:off x="533400" y="488950"/>
              <a:ext cx="5715000" cy="1563370"/>
            </a:xfrm>
            <a:prstGeom prst="rect">
              <a:avLst/>
            </a:prstGeom>
          </p:spPr>
          <p:txBody>
            <a:bodyPr anchor="t" rtlCol="false" tIns="0" lIns="0" bIns="0" rIns="0">
              <a:spAutoFit/>
            </a:bodyPr>
            <a:lstStyle/>
            <a:p>
              <a:pPr algn="l">
                <a:lnSpc>
                  <a:spcPts val="2340"/>
                </a:lnSpc>
              </a:pPr>
              <a:r>
                <a:rPr lang="en-US" sz="1800">
                  <a:solidFill>
                    <a:srgbClr val="142B2A"/>
                  </a:solidFill>
                  <a:latin typeface="DM Sans"/>
                  <a:ea typeface="DM Sans"/>
                  <a:cs typeface="DM Sans"/>
                  <a:sym typeface="DM Sans"/>
                </a:rPr>
                <a:t>FARE TYPE MATTERS</a:t>
              </a:r>
            </a:p>
            <a:p>
              <a:pPr algn="l">
                <a:lnSpc>
                  <a:spcPts val="2340"/>
                </a:lnSpc>
              </a:pPr>
              <a:r>
                <a:rPr lang="en-US" sz="1800">
                  <a:solidFill>
                    <a:srgbClr val="142B2A"/>
                  </a:solidFill>
                  <a:latin typeface="DM Sans"/>
                  <a:ea typeface="DM Sans"/>
                  <a:cs typeface="DM Sans"/>
                  <a:sym typeface="DM Sans"/>
                </a:rPr>
                <a:t>Economy passengers may have limited free options depending on the ticket purchased.</a:t>
              </a:r>
            </a:p>
          </p:txBody>
        </p:sp>
      </p:grpSp>
      <p:grpSp>
        <p:nvGrpSpPr>
          <p:cNvPr name="Group 25" id="25"/>
          <p:cNvGrpSpPr/>
          <p:nvPr/>
        </p:nvGrpSpPr>
        <p:grpSpPr>
          <a:xfrm rot="0">
            <a:off x="12134850" y="4572000"/>
            <a:ext cx="5086350" cy="3714750"/>
            <a:chOff x="0" y="0"/>
            <a:chExt cx="6781800" cy="4953000"/>
          </a:xfrm>
        </p:grpSpPr>
        <p:grpSp>
          <p:nvGrpSpPr>
            <p:cNvPr name="Group 26" id="26"/>
            <p:cNvGrpSpPr/>
            <p:nvPr/>
          </p:nvGrpSpPr>
          <p:grpSpPr>
            <a:xfrm rot="0">
              <a:off x="0" y="0"/>
              <a:ext cx="6781800" cy="4953000"/>
              <a:chOff x="0" y="0"/>
              <a:chExt cx="6781800" cy="4953000"/>
            </a:xfrm>
          </p:grpSpPr>
          <p:sp>
            <p:nvSpPr>
              <p:cNvPr name="Freeform 27" id="27"/>
              <p:cNvSpPr/>
              <p:nvPr/>
            </p:nvSpPr>
            <p:spPr>
              <a:xfrm flipH="false" flipV="false" rot="0">
                <a:off x="0" y="0"/>
                <a:ext cx="6781800" cy="4953000"/>
              </a:xfrm>
              <a:custGeom>
                <a:avLst/>
                <a:gdLst/>
                <a:ahLst/>
                <a:cxnLst/>
                <a:rect r="r" b="b" t="t" l="l"/>
                <a:pathLst>
                  <a:path h="4953000" w="6781800">
                    <a:moveTo>
                      <a:pt x="0" y="0"/>
                    </a:moveTo>
                    <a:lnTo>
                      <a:pt x="6781800" y="0"/>
                    </a:lnTo>
                    <a:lnTo>
                      <a:pt x="6781800" y="4953000"/>
                    </a:lnTo>
                    <a:lnTo>
                      <a:pt x="0" y="4953000"/>
                    </a:lnTo>
                    <a:close/>
                  </a:path>
                </a:pathLst>
              </a:custGeom>
              <a:solidFill>
                <a:srgbClr val="FFFFFF"/>
              </a:solidFill>
              <a:ln cap="sq">
                <a:noFill/>
                <a:prstDash val="solid"/>
                <a:miter/>
              </a:ln>
            </p:spPr>
          </p:sp>
          <p:sp>
            <p:nvSpPr>
              <p:cNvPr name="TextBox 28" id="28"/>
              <p:cNvSpPr txBox="true"/>
              <p:nvPr/>
            </p:nvSpPr>
            <p:spPr>
              <a:xfrm>
                <a:off x="0" y="-38100"/>
                <a:ext cx="6781800" cy="4991100"/>
              </a:xfrm>
              <a:prstGeom prst="rect">
                <a:avLst/>
              </a:prstGeom>
            </p:spPr>
            <p:txBody>
              <a:bodyPr anchor="ctr" rtlCol="false" tIns="50800" lIns="50800" bIns="50800" rIns="50800"/>
              <a:lstStyle/>
              <a:p>
                <a:pPr algn="l">
                  <a:lnSpc>
                    <a:spcPts val="1679"/>
                  </a:lnSpc>
                </a:pPr>
              </a:p>
            </p:txBody>
          </p:sp>
        </p:grpSp>
        <p:grpSp>
          <p:nvGrpSpPr>
            <p:cNvPr name="Group 29" id="29"/>
            <p:cNvGrpSpPr/>
            <p:nvPr/>
          </p:nvGrpSpPr>
          <p:grpSpPr>
            <a:xfrm rot="0">
              <a:off x="0" y="0"/>
              <a:ext cx="6781800" cy="127000"/>
              <a:chOff x="0" y="0"/>
              <a:chExt cx="6781800" cy="127000"/>
            </a:xfrm>
          </p:grpSpPr>
          <p:sp>
            <p:nvSpPr>
              <p:cNvPr name="Freeform 30" id="30"/>
              <p:cNvSpPr/>
              <p:nvPr/>
            </p:nvSpPr>
            <p:spPr>
              <a:xfrm flipH="false" flipV="false" rot="0">
                <a:off x="0" y="0"/>
                <a:ext cx="6781800" cy="127000"/>
              </a:xfrm>
              <a:custGeom>
                <a:avLst/>
                <a:gdLst/>
                <a:ahLst/>
                <a:cxnLst/>
                <a:rect r="r" b="b" t="t" l="l"/>
                <a:pathLst>
                  <a:path h="127000" w="6781800">
                    <a:moveTo>
                      <a:pt x="0" y="0"/>
                    </a:moveTo>
                    <a:lnTo>
                      <a:pt x="6781800" y="0"/>
                    </a:lnTo>
                    <a:lnTo>
                      <a:pt x="6781800" y="127000"/>
                    </a:lnTo>
                    <a:lnTo>
                      <a:pt x="0" y="127000"/>
                    </a:lnTo>
                    <a:close/>
                  </a:path>
                </a:pathLst>
              </a:custGeom>
              <a:solidFill>
                <a:srgbClr val="78C5B5"/>
              </a:solidFill>
              <a:ln cap="sq">
                <a:noFill/>
                <a:prstDash val="solid"/>
                <a:miter/>
              </a:ln>
            </p:spPr>
          </p:sp>
          <p:sp>
            <p:nvSpPr>
              <p:cNvPr name="TextBox 31" id="31"/>
              <p:cNvSpPr txBox="true"/>
              <p:nvPr/>
            </p:nvSpPr>
            <p:spPr>
              <a:xfrm>
                <a:off x="0" y="-38100"/>
                <a:ext cx="6781800" cy="165100"/>
              </a:xfrm>
              <a:prstGeom prst="rect">
                <a:avLst/>
              </a:prstGeom>
            </p:spPr>
            <p:txBody>
              <a:bodyPr anchor="ctr" rtlCol="false" tIns="50800" lIns="50800" bIns="50800" rIns="50800"/>
              <a:lstStyle/>
              <a:p>
                <a:pPr algn="l">
                  <a:lnSpc>
                    <a:spcPts val="1679"/>
                  </a:lnSpc>
                </a:pPr>
              </a:p>
            </p:txBody>
          </p:sp>
        </p:grpSp>
        <p:sp>
          <p:nvSpPr>
            <p:cNvPr name="TextBox 32" id="32"/>
            <p:cNvSpPr txBox="true"/>
            <p:nvPr/>
          </p:nvSpPr>
          <p:spPr>
            <a:xfrm rot="0">
              <a:off x="533400" y="488950"/>
              <a:ext cx="5715000" cy="1563370"/>
            </a:xfrm>
            <a:prstGeom prst="rect">
              <a:avLst/>
            </a:prstGeom>
          </p:spPr>
          <p:txBody>
            <a:bodyPr anchor="t" rtlCol="false" tIns="0" lIns="0" bIns="0" rIns="0">
              <a:spAutoFit/>
            </a:bodyPr>
            <a:lstStyle/>
            <a:p>
              <a:pPr algn="l">
                <a:lnSpc>
                  <a:spcPts val="2340"/>
                </a:lnSpc>
              </a:pPr>
              <a:r>
                <a:rPr lang="en-US" sz="1800">
                  <a:solidFill>
                    <a:srgbClr val="142B2A"/>
                  </a:solidFill>
                  <a:latin typeface="DM Sans"/>
                  <a:ea typeface="DM Sans"/>
                  <a:cs typeface="DM Sans"/>
                  <a:sym typeface="DM Sans"/>
                </a:rPr>
                <a:t>BOOK EARLY</a:t>
              </a:r>
            </a:p>
            <a:p>
              <a:pPr algn="l">
                <a:lnSpc>
                  <a:spcPts val="2340"/>
                </a:lnSpc>
              </a:pPr>
              <a:r>
                <a:rPr lang="en-US" sz="1800">
                  <a:solidFill>
                    <a:srgbClr val="142B2A"/>
                  </a:solidFill>
                  <a:latin typeface="DM Sans"/>
                  <a:ea typeface="DM Sans"/>
                  <a:cs typeface="DM Sans"/>
                  <a:sym typeface="DM Sans"/>
                </a:rPr>
                <a:t>Some early bookings include a free assignment. Check inclusions before paying a fee.</a:t>
              </a:r>
            </a:p>
          </p:txBody>
        </p:sp>
      </p:grpSp>
      <p:sp>
        <p:nvSpPr>
          <p:cNvPr name="Freeform 33" id="33"/>
          <p:cNvSpPr/>
          <p:nvPr/>
        </p:nvSpPr>
        <p:spPr>
          <a:xfrm flipH="false" flipV="false" rot="0">
            <a:off x="0" y="0"/>
            <a:ext cx="1473896" cy="620531"/>
          </a:xfrm>
          <a:custGeom>
            <a:avLst/>
            <a:gdLst/>
            <a:ahLst/>
            <a:cxnLst/>
            <a:rect r="r" b="b" t="t" l="l"/>
            <a:pathLst>
              <a:path h="620531" w="1473896">
                <a:moveTo>
                  <a:pt x="0" y="0"/>
                </a:moveTo>
                <a:lnTo>
                  <a:pt x="1473896" y="0"/>
                </a:lnTo>
                <a:lnTo>
                  <a:pt x="1473896" y="620531"/>
                </a:lnTo>
                <a:lnTo>
                  <a:pt x="0" y="620531"/>
                </a:lnTo>
                <a:lnTo>
                  <a:pt x="0" y="0"/>
                </a:lnTo>
                <a:close/>
              </a:path>
            </a:pathLst>
          </a:custGeom>
          <a:blipFill>
            <a:blip r:embed="rId3"/>
            <a:stretch>
              <a:fillRect l="-38002" t="-144422" r="-29954" b="-154512"/>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73B3A"/>
        </a:solidFill>
      </p:bgPr>
    </p:bg>
    <p:spTree>
      <p:nvGrpSpPr>
        <p:cNvPr id="1" name=""/>
        <p:cNvGrpSpPr/>
        <p:nvPr/>
      </p:nvGrpSpPr>
      <p:grpSpPr>
        <a:xfrm>
          <a:off x="0" y="0"/>
          <a:ext cx="0" cy="0"/>
          <a:chOff x="0" y="0"/>
          <a:chExt cx="0" cy="0"/>
        </a:xfrm>
      </p:grpSpPr>
      <p:sp>
        <p:nvSpPr>
          <p:cNvPr name="TextBox 2" id="2"/>
          <p:cNvSpPr txBox="true"/>
          <p:nvPr/>
        </p:nvSpPr>
        <p:spPr>
          <a:xfrm rot="0">
            <a:off x="1066800" y="704850"/>
            <a:ext cx="4953000" cy="222885"/>
          </a:xfrm>
          <a:prstGeom prst="rect">
            <a:avLst/>
          </a:prstGeom>
        </p:spPr>
        <p:txBody>
          <a:bodyPr anchor="t" rtlCol="false" tIns="0" lIns="0" bIns="0" rIns="0">
            <a:spAutoFit/>
          </a:bodyPr>
          <a:lstStyle/>
          <a:p>
            <a:pPr algn="l">
              <a:lnSpc>
                <a:spcPts val="1889"/>
              </a:lnSpc>
            </a:pPr>
            <a:r>
              <a:rPr lang="en-US" sz="1350" spc="216" b="true">
                <a:solidFill>
                  <a:srgbClr val="78C5B5"/>
                </a:solidFill>
                <a:latin typeface="DM Sans Bold"/>
                <a:ea typeface="DM Sans Bold"/>
                <a:cs typeface="DM Sans Bold"/>
                <a:sym typeface="DM Sans Bold"/>
              </a:rPr>
              <a:t>SMARTER BOOKING</a:t>
            </a:r>
          </a:p>
        </p:txBody>
      </p:sp>
      <p:sp>
        <p:nvSpPr>
          <p:cNvPr name="TextBox 3" id="3"/>
          <p:cNvSpPr txBox="true"/>
          <p:nvPr/>
        </p:nvSpPr>
        <p:spPr>
          <a:xfrm rot="0">
            <a:off x="1066800" y="1447800"/>
            <a:ext cx="11430000" cy="1159193"/>
          </a:xfrm>
          <a:prstGeom prst="rect">
            <a:avLst/>
          </a:prstGeom>
        </p:spPr>
        <p:txBody>
          <a:bodyPr anchor="t" rtlCol="false" tIns="0" lIns="0" bIns="0" rIns="0">
            <a:spAutoFit/>
          </a:bodyPr>
          <a:lstStyle/>
          <a:p>
            <a:pPr algn="l">
              <a:lnSpc>
                <a:spcPts val="4567"/>
              </a:lnSpc>
            </a:pPr>
            <a:r>
              <a:rPr lang="en-US" sz="4350" b="true">
                <a:solidFill>
                  <a:srgbClr val="FFFFFF"/>
                </a:solidFill>
                <a:latin typeface="League Spartan"/>
                <a:ea typeface="League Spartan"/>
                <a:cs typeface="League Spartan"/>
                <a:sym typeface="League Spartan"/>
              </a:rPr>
              <a:t>How do I avoid paying</a:t>
            </a:r>
          </a:p>
          <a:p>
            <a:pPr algn="l">
              <a:lnSpc>
                <a:spcPts val="4567"/>
              </a:lnSpc>
            </a:pPr>
            <a:r>
              <a:rPr lang="en-US" sz="4350" b="true">
                <a:solidFill>
                  <a:srgbClr val="FFFFFF"/>
                </a:solidFill>
                <a:latin typeface="League Spartan"/>
                <a:ea typeface="League Spartan"/>
                <a:cs typeface="League Spartan"/>
                <a:sym typeface="League Spartan"/>
              </a:rPr>
              <a:t>for seat selection?</a:t>
            </a:r>
          </a:p>
        </p:txBody>
      </p:sp>
      <p:sp>
        <p:nvSpPr>
          <p:cNvPr name="TextBox 4" id="4"/>
          <p:cNvSpPr txBox="true"/>
          <p:nvPr/>
        </p:nvSpPr>
        <p:spPr>
          <a:xfrm rot="0">
            <a:off x="13049250" y="914400"/>
            <a:ext cx="3905250" cy="266700"/>
          </a:xfrm>
          <a:prstGeom prst="rect">
            <a:avLst/>
          </a:prstGeom>
        </p:spPr>
        <p:txBody>
          <a:bodyPr anchor="t" rtlCol="false" tIns="0" lIns="0" bIns="0" rIns="0">
            <a:spAutoFit/>
          </a:bodyPr>
          <a:lstStyle/>
          <a:p>
            <a:pPr algn="r">
              <a:lnSpc>
                <a:spcPts val="2100"/>
              </a:lnSpc>
            </a:pPr>
            <a:r>
              <a:rPr lang="en-US" sz="1500" b="true">
                <a:solidFill>
                  <a:srgbClr val="E4B95F"/>
                </a:solidFill>
                <a:latin typeface="DM Sans Bold"/>
                <a:ea typeface="DM Sans Bold"/>
                <a:cs typeface="DM Sans Bold"/>
                <a:sym typeface="DM Sans Bold"/>
              </a:rPr>
              <a:t>CATHAY PACIFIC SEAT MAP</a:t>
            </a:r>
          </a:p>
        </p:txBody>
      </p:sp>
      <p:grpSp>
        <p:nvGrpSpPr>
          <p:cNvPr name="Group 5" id="5"/>
          <p:cNvGrpSpPr/>
          <p:nvPr/>
        </p:nvGrpSpPr>
        <p:grpSpPr>
          <a:xfrm rot="0">
            <a:off x="1066800" y="4857750"/>
            <a:ext cx="4953000" cy="3429000"/>
            <a:chOff x="0" y="0"/>
            <a:chExt cx="6604000" cy="4572000"/>
          </a:xfrm>
        </p:grpSpPr>
        <p:grpSp>
          <p:nvGrpSpPr>
            <p:cNvPr name="Group 6" id="6"/>
            <p:cNvGrpSpPr/>
            <p:nvPr/>
          </p:nvGrpSpPr>
          <p:grpSpPr>
            <a:xfrm rot="0">
              <a:off x="0" y="0"/>
              <a:ext cx="6604000" cy="4572000"/>
              <a:chOff x="0" y="0"/>
              <a:chExt cx="6604000" cy="4572000"/>
            </a:xfrm>
          </p:grpSpPr>
          <p:sp>
            <p:nvSpPr>
              <p:cNvPr name="Freeform 7" id="7"/>
              <p:cNvSpPr/>
              <p:nvPr/>
            </p:nvSpPr>
            <p:spPr>
              <a:xfrm flipH="false" flipV="false" rot="0">
                <a:off x="0" y="0"/>
                <a:ext cx="6604000" cy="4572000"/>
              </a:xfrm>
              <a:custGeom>
                <a:avLst/>
                <a:gdLst/>
                <a:ahLst/>
                <a:cxnLst/>
                <a:rect r="r" b="b" t="t" l="l"/>
                <a:pathLst>
                  <a:path h="4572000" w="6604000">
                    <a:moveTo>
                      <a:pt x="0" y="0"/>
                    </a:moveTo>
                    <a:lnTo>
                      <a:pt x="6604000" y="0"/>
                    </a:lnTo>
                    <a:lnTo>
                      <a:pt x="6604000" y="4572000"/>
                    </a:lnTo>
                    <a:lnTo>
                      <a:pt x="0" y="4572000"/>
                    </a:lnTo>
                    <a:close/>
                  </a:path>
                </a:pathLst>
              </a:custGeom>
              <a:solidFill>
                <a:srgbClr val="0A4543"/>
              </a:solidFill>
              <a:ln cap="sq">
                <a:noFill/>
                <a:prstDash val="solid"/>
                <a:miter/>
              </a:ln>
            </p:spPr>
          </p:sp>
          <p:sp>
            <p:nvSpPr>
              <p:cNvPr name="TextBox 8" id="8"/>
              <p:cNvSpPr txBox="true"/>
              <p:nvPr/>
            </p:nvSpPr>
            <p:spPr>
              <a:xfrm>
                <a:off x="0" y="-38100"/>
                <a:ext cx="6604000" cy="4610100"/>
              </a:xfrm>
              <a:prstGeom prst="rect">
                <a:avLst/>
              </a:prstGeom>
            </p:spPr>
            <p:txBody>
              <a:bodyPr anchor="ctr" rtlCol="false" tIns="50800" lIns="50800" bIns="50800" rIns="50800"/>
              <a:lstStyle/>
              <a:p>
                <a:pPr algn="l">
                  <a:lnSpc>
                    <a:spcPts val="1679"/>
                  </a:lnSpc>
                </a:pPr>
              </a:p>
            </p:txBody>
          </p:sp>
        </p:grpSp>
        <p:sp>
          <p:nvSpPr>
            <p:cNvPr name="TextBox 9" id="9"/>
            <p:cNvSpPr txBox="true"/>
            <p:nvPr/>
          </p:nvSpPr>
          <p:spPr>
            <a:xfrm rot="0">
              <a:off x="419100" y="581025"/>
              <a:ext cx="5461000" cy="873125"/>
            </a:xfrm>
            <a:prstGeom prst="rect">
              <a:avLst/>
            </a:prstGeom>
          </p:spPr>
          <p:txBody>
            <a:bodyPr anchor="t" rtlCol="false" tIns="0" lIns="0" bIns="0" rIns="0">
              <a:spAutoFit/>
            </a:bodyPr>
            <a:lstStyle/>
            <a:p>
              <a:pPr algn="l">
                <a:lnSpc>
                  <a:spcPts val="2587"/>
                </a:lnSpc>
              </a:pPr>
              <a:r>
                <a:rPr lang="en-US" sz="2250">
                  <a:solidFill>
                    <a:srgbClr val="FFFFFF"/>
                  </a:solidFill>
                  <a:latin typeface="League Spartan"/>
                  <a:ea typeface="League Spartan"/>
                  <a:cs typeface="League Spartan"/>
                  <a:sym typeface="League Spartan"/>
                </a:rPr>
                <a:t>01</a:t>
              </a:r>
            </a:p>
            <a:p>
              <a:pPr algn="l">
                <a:lnSpc>
                  <a:spcPts val="2587"/>
                </a:lnSpc>
              </a:pPr>
              <a:r>
                <a:rPr lang="en-US" sz="2250">
                  <a:solidFill>
                    <a:srgbClr val="FFFFFF"/>
                  </a:solidFill>
                  <a:latin typeface="League Spartan"/>
                  <a:ea typeface="League Spartan"/>
                  <a:cs typeface="League Spartan"/>
                  <a:sym typeface="League Spartan"/>
                </a:rPr>
                <a:t>CHECK EARLY</a:t>
              </a:r>
            </a:p>
          </p:txBody>
        </p:sp>
        <p:sp>
          <p:nvSpPr>
            <p:cNvPr name="TextBox 10" id="10"/>
            <p:cNvSpPr txBox="true"/>
            <p:nvPr/>
          </p:nvSpPr>
          <p:spPr>
            <a:xfrm rot="0">
              <a:off x="419100" y="2012950"/>
              <a:ext cx="5461000" cy="775970"/>
            </a:xfrm>
            <a:prstGeom prst="rect">
              <a:avLst/>
            </a:prstGeom>
          </p:spPr>
          <p:txBody>
            <a:bodyPr anchor="t" rtlCol="false" tIns="0" lIns="0" bIns="0" rIns="0">
              <a:spAutoFit/>
            </a:bodyPr>
            <a:lstStyle/>
            <a:p>
              <a:pPr algn="l">
                <a:lnSpc>
                  <a:spcPts val="2340"/>
                </a:lnSpc>
              </a:pPr>
              <a:r>
                <a:rPr lang="en-US" sz="1800">
                  <a:solidFill>
                    <a:srgbClr val="FFFFFF"/>
                  </a:solidFill>
                  <a:latin typeface="DM Sans"/>
                  <a:ea typeface="DM Sans"/>
                  <a:cs typeface="DM Sans"/>
                  <a:sym typeface="DM Sans"/>
                </a:rPr>
                <a:t>Review the seat map early and monitor availability regularly.</a:t>
              </a:r>
            </a:p>
          </p:txBody>
        </p:sp>
      </p:grpSp>
      <p:grpSp>
        <p:nvGrpSpPr>
          <p:cNvPr name="Group 11" id="11"/>
          <p:cNvGrpSpPr/>
          <p:nvPr/>
        </p:nvGrpSpPr>
        <p:grpSpPr>
          <a:xfrm rot="0">
            <a:off x="6781800" y="4857750"/>
            <a:ext cx="4953000" cy="3429000"/>
            <a:chOff x="0" y="0"/>
            <a:chExt cx="6604000" cy="4572000"/>
          </a:xfrm>
        </p:grpSpPr>
        <p:grpSp>
          <p:nvGrpSpPr>
            <p:cNvPr name="Group 12" id="12"/>
            <p:cNvGrpSpPr/>
            <p:nvPr/>
          </p:nvGrpSpPr>
          <p:grpSpPr>
            <a:xfrm rot="0">
              <a:off x="0" y="0"/>
              <a:ext cx="6604000" cy="4572000"/>
              <a:chOff x="0" y="0"/>
              <a:chExt cx="6604000" cy="4572000"/>
            </a:xfrm>
          </p:grpSpPr>
          <p:sp>
            <p:nvSpPr>
              <p:cNvPr name="Freeform 13" id="13"/>
              <p:cNvSpPr/>
              <p:nvPr/>
            </p:nvSpPr>
            <p:spPr>
              <a:xfrm flipH="false" flipV="false" rot="0">
                <a:off x="0" y="0"/>
                <a:ext cx="6604000" cy="4572000"/>
              </a:xfrm>
              <a:custGeom>
                <a:avLst/>
                <a:gdLst/>
                <a:ahLst/>
                <a:cxnLst/>
                <a:rect r="r" b="b" t="t" l="l"/>
                <a:pathLst>
                  <a:path h="4572000" w="6604000">
                    <a:moveTo>
                      <a:pt x="0" y="0"/>
                    </a:moveTo>
                    <a:lnTo>
                      <a:pt x="6604000" y="0"/>
                    </a:lnTo>
                    <a:lnTo>
                      <a:pt x="6604000" y="4572000"/>
                    </a:lnTo>
                    <a:lnTo>
                      <a:pt x="0" y="4572000"/>
                    </a:lnTo>
                    <a:close/>
                  </a:path>
                </a:pathLst>
              </a:custGeom>
              <a:solidFill>
                <a:srgbClr val="0D504D"/>
              </a:solidFill>
              <a:ln cap="sq">
                <a:noFill/>
                <a:prstDash val="solid"/>
                <a:miter/>
              </a:ln>
            </p:spPr>
          </p:sp>
          <p:sp>
            <p:nvSpPr>
              <p:cNvPr name="TextBox 14" id="14"/>
              <p:cNvSpPr txBox="true"/>
              <p:nvPr/>
            </p:nvSpPr>
            <p:spPr>
              <a:xfrm>
                <a:off x="0" y="-38100"/>
                <a:ext cx="6604000" cy="4610100"/>
              </a:xfrm>
              <a:prstGeom prst="rect">
                <a:avLst/>
              </a:prstGeom>
            </p:spPr>
            <p:txBody>
              <a:bodyPr anchor="ctr" rtlCol="false" tIns="50800" lIns="50800" bIns="50800" rIns="50800"/>
              <a:lstStyle/>
              <a:p>
                <a:pPr algn="l">
                  <a:lnSpc>
                    <a:spcPts val="1679"/>
                  </a:lnSpc>
                </a:pPr>
              </a:p>
            </p:txBody>
          </p:sp>
        </p:grpSp>
        <p:sp>
          <p:nvSpPr>
            <p:cNvPr name="TextBox 15" id="15"/>
            <p:cNvSpPr txBox="true"/>
            <p:nvPr/>
          </p:nvSpPr>
          <p:spPr>
            <a:xfrm rot="0">
              <a:off x="419100" y="581025"/>
              <a:ext cx="5461000" cy="873125"/>
            </a:xfrm>
            <a:prstGeom prst="rect">
              <a:avLst/>
            </a:prstGeom>
          </p:spPr>
          <p:txBody>
            <a:bodyPr anchor="t" rtlCol="false" tIns="0" lIns="0" bIns="0" rIns="0">
              <a:spAutoFit/>
            </a:bodyPr>
            <a:lstStyle/>
            <a:p>
              <a:pPr algn="l">
                <a:lnSpc>
                  <a:spcPts val="2587"/>
                </a:lnSpc>
              </a:pPr>
              <a:r>
                <a:rPr lang="en-US" sz="2250">
                  <a:solidFill>
                    <a:srgbClr val="FFFFFF"/>
                  </a:solidFill>
                  <a:latin typeface="League Spartan"/>
                  <a:ea typeface="League Spartan"/>
                  <a:cs typeface="League Spartan"/>
                  <a:sym typeface="League Spartan"/>
                </a:rPr>
                <a:t>02</a:t>
              </a:r>
            </a:p>
            <a:p>
              <a:pPr algn="l">
                <a:lnSpc>
                  <a:spcPts val="2587"/>
                </a:lnSpc>
              </a:pPr>
              <a:r>
                <a:rPr lang="en-US" sz="2250">
                  <a:solidFill>
                    <a:srgbClr val="FFFFFF"/>
                  </a:solidFill>
                  <a:latin typeface="League Spartan"/>
                  <a:ea typeface="League Spartan"/>
                  <a:cs typeface="League Spartan"/>
                  <a:sym typeface="League Spartan"/>
                </a:rPr>
                <a:t>CHOOSE THE RIGHT FARE</a:t>
              </a:r>
            </a:p>
          </p:txBody>
        </p:sp>
        <p:sp>
          <p:nvSpPr>
            <p:cNvPr name="TextBox 16" id="16"/>
            <p:cNvSpPr txBox="true"/>
            <p:nvPr/>
          </p:nvSpPr>
          <p:spPr>
            <a:xfrm rot="0">
              <a:off x="419100" y="2012950"/>
              <a:ext cx="5461000" cy="775970"/>
            </a:xfrm>
            <a:prstGeom prst="rect">
              <a:avLst/>
            </a:prstGeom>
          </p:spPr>
          <p:txBody>
            <a:bodyPr anchor="t" rtlCol="false" tIns="0" lIns="0" bIns="0" rIns="0">
              <a:spAutoFit/>
            </a:bodyPr>
            <a:lstStyle/>
            <a:p>
              <a:pPr algn="l">
                <a:lnSpc>
                  <a:spcPts val="2340"/>
                </a:lnSpc>
              </a:pPr>
              <a:r>
                <a:rPr lang="en-US" sz="1800">
                  <a:solidFill>
                    <a:srgbClr val="FFFFFF"/>
                  </a:solidFill>
                  <a:latin typeface="DM Sans"/>
                  <a:ea typeface="DM Sans"/>
                  <a:cs typeface="DM Sans"/>
                  <a:sym typeface="DM Sans"/>
                </a:rPr>
                <a:t>Book fares that include a seat, or use promotions that waive fees.</a:t>
              </a:r>
            </a:p>
          </p:txBody>
        </p:sp>
      </p:grpSp>
      <p:grpSp>
        <p:nvGrpSpPr>
          <p:cNvPr name="Group 17" id="17"/>
          <p:cNvGrpSpPr/>
          <p:nvPr/>
        </p:nvGrpSpPr>
        <p:grpSpPr>
          <a:xfrm rot="0">
            <a:off x="12496800" y="4857750"/>
            <a:ext cx="4953000" cy="3429000"/>
            <a:chOff x="0" y="0"/>
            <a:chExt cx="6604000" cy="4572000"/>
          </a:xfrm>
        </p:grpSpPr>
        <p:grpSp>
          <p:nvGrpSpPr>
            <p:cNvPr name="Group 18" id="18"/>
            <p:cNvGrpSpPr/>
            <p:nvPr/>
          </p:nvGrpSpPr>
          <p:grpSpPr>
            <a:xfrm rot="0">
              <a:off x="0" y="0"/>
              <a:ext cx="6604000" cy="4572000"/>
              <a:chOff x="0" y="0"/>
              <a:chExt cx="6604000" cy="4572000"/>
            </a:xfrm>
          </p:grpSpPr>
          <p:sp>
            <p:nvSpPr>
              <p:cNvPr name="Freeform 19" id="19"/>
              <p:cNvSpPr/>
              <p:nvPr/>
            </p:nvSpPr>
            <p:spPr>
              <a:xfrm flipH="false" flipV="false" rot="0">
                <a:off x="0" y="0"/>
                <a:ext cx="6604000" cy="4572000"/>
              </a:xfrm>
              <a:custGeom>
                <a:avLst/>
                <a:gdLst/>
                <a:ahLst/>
                <a:cxnLst/>
                <a:rect r="r" b="b" t="t" l="l"/>
                <a:pathLst>
                  <a:path h="4572000" w="6604000">
                    <a:moveTo>
                      <a:pt x="0" y="0"/>
                    </a:moveTo>
                    <a:lnTo>
                      <a:pt x="6604000" y="0"/>
                    </a:lnTo>
                    <a:lnTo>
                      <a:pt x="6604000" y="4572000"/>
                    </a:lnTo>
                    <a:lnTo>
                      <a:pt x="0" y="4572000"/>
                    </a:lnTo>
                    <a:close/>
                  </a:path>
                </a:pathLst>
              </a:custGeom>
              <a:solidFill>
                <a:srgbClr val="0A4543"/>
              </a:solidFill>
              <a:ln cap="sq">
                <a:noFill/>
                <a:prstDash val="solid"/>
                <a:miter/>
              </a:ln>
            </p:spPr>
          </p:sp>
          <p:sp>
            <p:nvSpPr>
              <p:cNvPr name="TextBox 20" id="20"/>
              <p:cNvSpPr txBox="true"/>
              <p:nvPr/>
            </p:nvSpPr>
            <p:spPr>
              <a:xfrm>
                <a:off x="0" y="-38100"/>
                <a:ext cx="6604000" cy="4610100"/>
              </a:xfrm>
              <a:prstGeom prst="rect">
                <a:avLst/>
              </a:prstGeom>
            </p:spPr>
            <p:txBody>
              <a:bodyPr anchor="ctr" rtlCol="false" tIns="50800" lIns="50800" bIns="50800" rIns="50800"/>
              <a:lstStyle/>
              <a:p>
                <a:pPr algn="l">
                  <a:lnSpc>
                    <a:spcPts val="1679"/>
                  </a:lnSpc>
                </a:pPr>
              </a:p>
            </p:txBody>
          </p:sp>
        </p:grpSp>
        <p:sp>
          <p:nvSpPr>
            <p:cNvPr name="TextBox 21" id="21"/>
            <p:cNvSpPr txBox="true"/>
            <p:nvPr/>
          </p:nvSpPr>
          <p:spPr>
            <a:xfrm rot="0">
              <a:off x="419100" y="581025"/>
              <a:ext cx="5461000" cy="873125"/>
            </a:xfrm>
            <a:prstGeom prst="rect">
              <a:avLst/>
            </a:prstGeom>
          </p:spPr>
          <p:txBody>
            <a:bodyPr anchor="t" rtlCol="false" tIns="0" lIns="0" bIns="0" rIns="0">
              <a:spAutoFit/>
            </a:bodyPr>
            <a:lstStyle/>
            <a:p>
              <a:pPr algn="l">
                <a:lnSpc>
                  <a:spcPts val="2587"/>
                </a:lnSpc>
              </a:pPr>
              <a:r>
                <a:rPr lang="en-US" sz="2250">
                  <a:solidFill>
                    <a:srgbClr val="FFFFFF"/>
                  </a:solidFill>
                  <a:latin typeface="League Spartan"/>
                  <a:ea typeface="League Spartan"/>
                  <a:cs typeface="League Spartan"/>
                  <a:sym typeface="League Spartan"/>
                </a:rPr>
                <a:t>03</a:t>
              </a:r>
            </a:p>
            <a:p>
              <a:pPr algn="l">
                <a:lnSpc>
                  <a:spcPts val="2587"/>
                </a:lnSpc>
              </a:pPr>
              <a:r>
                <a:rPr lang="en-US" sz="2250">
                  <a:solidFill>
                    <a:srgbClr val="FFFFFF"/>
                  </a:solidFill>
                  <a:latin typeface="League Spartan"/>
                  <a:ea typeface="League Spartan"/>
                  <a:cs typeface="League Spartan"/>
                  <a:sym typeface="League Spartan"/>
                </a:rPr>
                <a:t>USE YOUR WINDOW</a:t>
              </a:r>
            </a:p>
          </p:txBody>
        </p:sp>
        <p:sp>
          <p:nvSpPr>
            <p:cNvPr name="TextBox 22" id="22"/>
            <p:cNvSpPr txBox="true"/>
            <p:nvPr/>
          </p:nvSpPr>
          <p:spPr>
            <a:xfrm rot="0">
              <a:off x="419100" y="2012950"/>
              <a:ext cx="5461000" cy="775970"/>
            </a:xfrm>
            <a:prstGeom prst="rect">
              <a:avLst/>
            </a:prstGeom>
          </p:spPr>
          <p:txBody>
            <a:bodyPr anchor="t" rtlCol="false" tIns="0" lIns="0" bIns="0" rIns="0">
              <a:spAutoFit/>
            </a:bodyPr>
            <a:lstStyle/>
            <a:p>
              <a:pPr algn="l">
                <a:lnSpc>
                  <a:spcPts val="2340"/>
                </a:lnSpc>
              </a:pPr>
              <a:r>
                <a:rPr lang="en-US" sz="1800">
                  <a:solidFill>
                    <a:srgbClr val="FFFFFF"/>
                  </a:solidFill>
                  <a:latin typeface="DM Sans"/>
                  <a:ea typeface="DM Sans"/>
                  <a:cs typeface="DM Sans"/>
                  <a:sym typeface="DM Sans"/>
                </a:rPr>
                <a:t>Join the loyalty program or select a seat during online check-in.</a:t>
              </a:r>
            </a:p>
          </p:txBody>
        </p:sp>
      </p:grpSp>
      <p:sp>
        <p:nvSpPr>
          <p:cNvPr name="Freeform 23" id="23"/>
          <p:cNvSpPr/>
          <p:nvPr/>
        </p:nvSpPr>
        <p:spPr>
          <a:xfrm flipH="false" flipV="false" rot="0">
            <a:off x="0" y="0"/>
            <a:ext cx="1473896" cy="620531"/>
          </a:xfrm>
          <a:custGeom>
            <a:avLst/>
            <a:gdLst/>
            <a:ahLst/>
            <a:cxnLst/>
            <a:rect r="r" b="b" t="t" l="l"/>
            <a:pathLst>
              <a:path h="620531" w="1473896">
                <a:moveTo>
                  <a:pt x="0" y="0"/>
                </a:moveTo>
                <a:lnTo>
                  <a:pt x="1473896" y="0"/>
                </a:lnTo>
                <a:lnTo>
                  <a:pt x="1473896" y="620531"/>
                </a:lnTo>
                <a:lnTo>
                  <a:pt x="0" y="620531"/>
                </a:lnTo>
                <a:lnTo>
                  <a:pt x="0" y="0"/>
                </a:lnTo>
                <a:close/>
              </a:path>
            </a:pathLst>
          </a:custGeom>
          <a:blipFill>
            <a:blip r:embed="rId2"/>
            <a:stretch>
              <a:fillRect l="-38002" t="-144422" r="-29954" b="-154512"/>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4F1E8"/>
        </a:solidFill>
      </p:bgPr>
    </p:bg>
    <p:spTree>
      <p:nvGrpSpPr>
        <p:cNvPr id="1" name=""/>
        <p:cNvGrpSpPr/>
        <p:nvPr/>
      </p:nvGrpSpPr>
      <p:grpSpPr>
        <a:xfrm>
          <a:off x="0" y="0"/>
          <a:ext cx="0" cy="0"/>
          <a:chOff x="0" y="0"/>
          <a:chExt cx="0" cy="0"/>
        </a:xfrm>
      </p:grpSpPr>
      <p:sp>
        <p:nvSpPr>
          <p:cNvPr name="TextBox 2" id="2"/>
          <p:cNvSpPr txBox="true"/>
          <p:nvPr/>
        </p:nvSpPr>
        <p:spPr>
          <a:xfrm rot="0">
            <a:off x="1066800" y="704850"/>
            <a:ext cx="5905500" cy="222885"/>
          </a:xfrm>
          <a:prstGeom prst="rect">
            <a:avLst/>
          </a:prstGeom>
        </p:spPr>
        <p:txBody>
          <a:bodyPr anchor="t" rtlCol="false" tIns="0" lIns="0" bIns="0" rIns="0">
            <a:spAutoFit/>
          </a:bodyPr>
          <a:lstStyle/>
          <a:p>
            <a:pPr algn="l">
              <a:lnSpc>
                <a:spcPts val="1889"/>
              </a:lnSpc>
            </a:pPr>
            <a:r>
              <a:rPr lang="en-US" sz="1350" spc="216" b="true">
                <a:solidFill>
                  <a:srgbClr val="073B3A"/>
                </a:solidFill>
                <a:latin typeface="DM Sans Bold"/>
                <a:ea typeface="DM Sans Bold"/>
                <a:cs typeface="DM Sans Bold"/>
                <a:sym typeface="DM Sans Bold"/>
              </a:rPr>
              <a:t>THE 48-HOUR WINDOW</a:t>
            </a:r>
          </a:p>
        </p:txBody>
      </p:sp>
      <p:sp>
        <p:nvSpPr>
          <p:cNvPr name="TextBox 3" id="3"/>
          <p:cNvSpPr txBox="true"/>
          <p:nvPr/>
        </p:nvSpPr>
        <p:spPr>
          <a:xfrm rot="0">
            <a:off x="1066800" y="1447800"/>
            <a:ext cx="10477500" cy="1159193"/>
          </a:xfrm>
          <a:prstGeom prst="rect">
            <a:avLst/>
          </a:prstGeom>
        </p:spPr>
        <p:txBody>
          <a:bodyPr anchor="t" rtlCol="false" tIns="0" lIns="0" bIns="0" rIns="0">
            <a:spAutoFit/>
          </a:bodyPr>
          <a:lstStyle/>
          <a:p>
            <a:pPr algn="l">
              <a:lnSpc>
                <a:spcPts val="4567"/>
              </a:lnSpc>
            </a:pPr>
            <a:r>
              <a:rPr lang="en-US" sz="4350" b="true">
                <a:solidFill>
                  <a:srgbClr val="142B2A"/>
                </a:solidFill>
                <a:latin typeface="League Spartan"/>
                <a:ea typeface="League Spartan"/>
                <a:cs typeface="League Spartan"/>
                <a:sym typeface="League Spartan"/>
              </a:rPr>
              <a:t>How can I select my</a:t>
            </a:r>
          </a:p>
          <a:p>
            <a:pPr algn="l">
              <a:lnSpc>
                <a:spcPts val="4567"/>
              </a:lnSpc>
            </a:pPr>
            <a:r>
              <a:rPr lang="en-US" sz="4350" b="true">
                <a:solidFill>
                  <a:srgbClr val="142B2A"/>
                </a:solidFill>
                <a:latin typeface="League Spartan"/>
                <a:ea typeface="League Spartan"/>
                <a:cs typeface="League Spartan"/>
                <a:sym typeface="League Spartan"/>
              </a:rPr>
              <a:t>flight seat for free?</a:t>
            </a:r>
          </a:p>
        </p:txBody>
      </p:sp>
      <p:sp>
        <p:nvSpPr>
          <p:cNvPr name="TextBox 4" id="4"/>
          <p:cNvSpPr txBox="true"/>
          <p:nvPr/>
        </p:nvSpPr>
        <p:spPr>
          <a:xfrm rot="0">
            <a:off x="12001500" y="742950"/>
            <a:ext cx="3810000" cy="2705100"/>
          </a:xfrm>
          <a:prstGeom prst="rect">
            <a:avLst/>
          </a:prstGeom>
        </p:spPr>
        <p:txBody>
          <a:bodyPr anchor="t" rtlCol="false" tIns="0" lIns="0" bIns="0" rIns="0">
            <a:spAutoFit/>
          </a:bodyPr>
          <a:lstStyle/>
          <a:p>
            <a:pPr algn="ctr">
              <a:lnSpc>
                <a:spcPts val="22050"/>
              </a:lnSpc>
            </a:pPr>
            <a:r>
              <a:rPr lang="en-US" sz="15750">
                <a:solidFill>
                  <a:srgbClr val="073B3A"/>
                </a:solidFill>
                <a:latin typeface="Archivo Black"/>
                <a:ea typeface="Archivo Black"/>
                <a:cs typeface="Archivo Black"/>
                <a:sym typeface="Archivo Black"/>
              </a:rPr>
              <a:t>48</a:t>
            </a:r>
          </a:p>
        </p:txBody>
      </p:sp>
      <p:sp>
        <p:nvSpPr>
          <p:cNvPr name="TextBox 5" id="5"/>
          <p:cNvSpPr txBox="true"/>
          <p:nvPr/>
        </p:nvSpPr>
        <p:spPr>
          <a:xfrm rot="0">
            <a:off x="12001500" y="3152775"/>
            <a:ext cx="3810000" cy="266700"/>
          </a:xfrm>
          <a:prstGeom prst="rect">
            <a:avLst/>
          </a:prstGeom>
        </p:spPr>
        <p:txBody>
          <a:bodyPr anchor="t" rtlCol="false" tIns="0" lIns="0" bIns="0" rIns="0">
            <a:spAutoFit/>
          </a:bodyPr>
          <a:lstStyle/>
          <a:p>
            <a:pPr algn="ctr">
              <a:lnSpc>
                <a:spcPts val="2100"/>
              </a:lnSpc>
            </a:pPr>
            <a:r>
              <a:rPr lang="en-US" sz="1500" b="true">
                <a:solidFill>
                  <a:srgbClr val="607572"/>
                </a:solidFill>
                <a:latin typeface="DM Sans Bold"/>
                <a:ea typeface="DM Sans Bold"/>
                <a:cs typeface="DM Sans Bold"/>
                <a:sym typeface="DM Sans Bold"/>
              </a:rPr>
              <a:t>HOURS BEFORE DEPARTURE</a:t>
            </a:r>
          </a:p>
        </p:txBody>
      </p:sp>
      <p:sp>
        <p:nvSpPr>
          <p:cNvPr name="TextBox 6" id="6"/>
          <p:cNvSpPr txBox="true"/>
          <p:nvPr/>
        </p:nvSpPr>
        <p:spPr>
          <a:xfrm rot="0">
            <a:off x="1066800" y="4962525"/>
            <a:ext cx="10001250" cy="1067372"/>
          </a:xfrm>
          <a:prstGeom prst="rect">
            <a:avLst/>
          </a:prstGeom>
        </p:spPr>
        <p:txBody>
          <a:bodyPr anchor="t" rtlCol="false" tIns="0" lIns="0" bIns="0" rIns="0">
            <a:spAutoFit/>
          </a:bodyPr>
          <a:lstStyle/>
          <a:p>
            <a:pPr algn="l">
              <a:lnSpc>
                <a:spcPts val="2875"/>
              </a:lnSpc>
            </a:pPr>
            <a:r>
              <a:rPr lang="en-US" sz="2025" u="sng">
                <a:solidFill>
                  <a:srgbClr val="142B2A"/>
                </a:solidFill>
                <a:latin typeface="DM Sans"/>
                <a:ea typeface="DM Sans"/>
                <a:cs typeface="DM Sans"/>
                <a:sym typeface="DM Sans"/>
                <a:hlinkClick r:id="rId2" tooltip="https://69e9d81f806ed.site123.me/blog/can-you-select-seats-for-free-on-cathay-pacific"/>
              </a:rPr>
              <a:t>Cathay Pacific seat selection 48 hours</a:t>
            </a:r>
            <a:r>
              <a:rPr lang="en-US" sz="2025">
                <a:solidFill>
                  <a:srgbClr val="142B2A"/>
                </a:solidFill>
                <a:latin typeface="DM Sans"/>
                <a:ea typeface="DM Sans"/>
                <a:cs typeface="DM Sans"/>
                <a:sym typeface="DM Sans"/>
              </a:rPr>
              <a:t> prior can unlock more available seats. Use Cathay Pacific seat selection online tools, check in early, and review loyalty benefits to improve your cathay pacific seat selection experience without added fees.</a:t>
            </a:r>
          </a:p>
        </p:txBody>
      </p:sp>
      <p:grpSp>
        <p:nvGrpSpPr>
          <p:cNvPr name="Group 7" id="7"/>
          <p:cNvGrpSpPr/>
          <p:nvPr/>
        </p:nvGrpSpPr>
        <p:grpSpPr>
          <a:xfrm rot="0">
            <a:off x="11811000" y="5143500"/>
            <a:ext cx="4857750" cy="2381250"/>
            <a:chOff x="0" y="0"/>
            <a:chExt cx="6477000" cy="3175000"/>
          </a:xfrm>
        </p:grpSpPr>
        <p:grpSp>
          <p:nvGrpSpPr>
            <p:cNvPr name="Group 8" id="8"/>
            <p:cNvGrpSpPr/>
            <p:nvPr/>
          </p:nvGrpSpPr>
          <p:grpSpPr>
            <a:xfrm rot="0">
              <a:off x="0" y="0"/>
              <a:ext cx="6477000" cy="3175000"/>
              <a:chOff x="0" y="0"/>
              <a:chExt cx="6477000" cy="3175000"/>
            </a:xfrm>
          </p:grpSpPr>
          <p:sp>
            <p:nvSpPr>
              <p:cNvPr name="Freeform 9" id="9"/>
              <p:cNvSpPr/>
              <p:nvPr/>
            </p:nvSpPr>
            <p:spPr>
              <a:xfrm flipH="false" flipV="false" rot="0">
                <a:off x="0" y="0"/>
                <a:ext cx="6477000" cy="3175000"/>
              </a:xfrm>
              <a:custGeom>
                <a:avLst/>
                <a:gdLst/>
                <a:ahLst/>
                <a:cxnLst/>
                <a:rect r="r" b="b" t="t" l="l"/>
                <a:pathLst>
                  <a:path h="3175000" w="6477000">
                    <a:moveTo>
                      <a:pt x="0" y="0"/>
                    </a:moveTo>
                    <a:lnTo>
                      <a:pt x="6477000" y="0"/>
                    </a:lnTo>
                    <a:lnTo>
                      <a:pt x="6477000" y="3175000"/>
                    </a:lnTo>
                    <a:lnTo>
                      <a:pt x="0" y="3175000"/>
                    </a:lnTo>
                    <a:close/>
                  </a:path>
                </a:pathLst>
              </a:custGeom>
              <a:solidFill>
                <a:srgbClr val="073B3A"/>
              </a:solidFill>
              <a:ln cap="sq">
                <a:noFill/>
                <a:prstDash val="solid"/>
                <a:miter/>
              </a:ln>
            </p:spPr>
          </p:sp>
          <p:sp>
            <p:nvSpPr>
              <p:cNvPr name="TextBox 10" id="10"/>
              <p:cNvSpPr txBox="true"/>
              <p:nvPr/>
            </p:nvSpPr>
            <p:spPr>
              <a:xfrm>
                <a:off x="0" y="-38100"/>
                <a:ext cx="6477000" cy="3213100"/>
              </a:xfrm>
              <a:prstGeom prst="rect">
                <a:avLst/>
              </a:prstGeom>
            </p:spPr>
            <p:txBody>
              <a:bodyPr anchor="ctr" rtlCol="false" tIns="50800" lIns="50800" bIns="50800" rIns="50800"/>
              <a:lstStyle/>
              <a:p>
                <a:pPr algn="l">
                  <a:lnSpc>
                    <a:spcPts val="1679"/>
                  </a:lnSpc>
                </a:pPr>
              </a:p>
            </p:txBody>
          </p:sp>
        </p:grpSp>
        <p:sp>
          <p:nvSpPr>
            <p:cNvPr name="TextBox 11" id="11"/>
            <p:cNvSpPr txBox="true"/>
            <p:nvPr/>
          </p:nvSpPr>
          <p:spPr>
            <a:xfrm rot="0">
              <a:off x="698500" y="479425"/>
              <a:ext cx="5080000" cy="1238250"/>
            </a:xfrm>
            <a:prstGeom prst="rect">
              <a:avLst/>
            </a:prstGeom>
          </p:spPr>
          <p:txBody>
            <a:bodyPr anchor="t" rtlCol="false" tIns="0" lIns="0" bIns="0" rIns="0">
              <a:spAutoFit/>
            </a:bodyPr>
            <a:lstStyle/>
            <a:p>
              <a:pPr algn="l">
                <a:lnSpc>
                  <a:spcPts val="2531"/>
                </a:lnSpc>
              </a:pPr>
              <a:r>
                <a:rPr lang="en-US" sz="1875">
                  <a:solidFill>
                    <a:srgbClr val="FFFFFF"/>
                  </a:solidFill>
                  <a:latin typeface="DM Sans"/>
                  <a:ea typeface="DM Sans"/>
                  <a:cs typeface="DM Sans"/>
                  <a:sym typeface="DM Sans"/>
                </a:rPr>
                <a:t>BEST MOVE</a:t>
              </a:r>
            </a:p>
            <a:p>
              <a:pPr algn="l">
                <a:lnSpc>
                  <a:spcPts val="2531"/>
                </a:lnSpc>
              </a:pPr>
              <a:r>
                <a:rPr lang="en-US" sz="1875">
                  <a:solidFill>
                    <a:srgbClr val="FFFFFF"/>
                  </a:solidFill>
                  <a:latin typeface="DM Sans"/>
                  <a:ea typeface="DM Sans"/>
                  <a:cs typeface="DM Sans"/>
                  <a:sym typeface="DM Sans"/>
                </a:rPr>
                <a:t>Set a reminder for online check-in opening time.</a:t>
              </a:r>
            </a:p>
          </p:txBody>
        </p:sp>
      </p:grpSp>
      <p:sp>
        <p:nvSpPr>
          <p:cNvPr name="Freeform 12" id="12"/>
          <p:cNvSpPr/>
          <p:nvPr/>
        </p:nvSpPr>
        <p:spPr>
          <a:xfrm flipH="false" flipV="false" rot="0">
            <a:off x="0" y="0"/>
            <a:ext cx="1473896" cy="620531"/>
          </a:xfrm>
          <a:custGeom>
            <a:avLst/>
            <a:gdLst/>
            <a:ahLst/>
            <a:cxnLst/>
            <a:rect r="r" b="b" t="t" l="l"/>
            <a:pathLst>
              <a:path h="620531" w="1473896">
                <a:moveTo>
                  <a:pt x="0" y="0"/>
                </a:moveTo>
                <a:lnTo>
                  <a:pt x="1473896" y="0"/>
                </a:lnTo>
                <a:lnTo>
                  <a:pt x="1473896" y="620531"/>
                </a:lnTo>
                <a:lnTo>
                  <a:pt x="0" y="620531"/>
                </a:lnTo>
                <a:lnTo>
                  <a:pt x="0" y="0"/>
                </a:lnTo>
                <a:close/>
              </a:path>
            </a:pathLst>
          </a:custGeom>
          <a:blipFill>
            <a:blip r:embed="rId3"/>
            <a:stretch>
              <a:fillRect l="-38002" t="-144422" r="-29954" b="-154512"/>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4F1E8"/>
        </a:solidFill>
      </p:bgPr>
    </p:bg>
    <p:spTree>
      <p:nvGrpSpPr>
        <p:cNvPr id="1" name=""/>
        <p:cNvGrpSpPr/>
        <p:nvPr/>
      </p:nvGrpSpPr>
      <p:grpSpPr>
        <a:xfrm>
          <a:off x="0" y="0"/>
          <a:ext cx="0" cy="0"/>
          <a:chOff x="0" y="0"/>
          <a:chExt cx="0" cy="0"/>
        </a:xfrm>
      </p:grpSpPr>
      <p:sp>
        <p:nvSpPr>
          <p:cNvPr name="TextBox 2" id="2"/>
          <p:cNvSpPr txBox="true"/>
          <p:nvPr/>
        </p:nvSpPr>
        <p:spPr>
          <a:xfrm rot="0">
            <a:off x="1066800" y="704850"/>
            <a:ext cx="6667500" cy="222885"/>
          </a:xfrm>
          <a:prstGeom prst="rect">
            <a:avLst/>
          </a:prstGeom>
        </p:spPr>
        <p:txBody>
          <a:bodyPr anchor="t" rtlCol="false" tIns="0" lIns="0" bIns="0" rIns="0">
            <a:spAutoFit/>
          </a:bodyPr>
          <a:lstStyle/>
          <a:p>
            <a:pPr algn="l">
              <a:lnSpc>
                <a:spcPts val="1889"/>
              </a:lnSpc>
            </a:pPr>
            <a:r>
              <a:rPr lang="en-US" sz="1350" spc="216" b="true">
                <a:solidFill>
                  <a:srgbClr val="073B3A"/>
                </a:solidFill>
                <a:latin typeface="DM Sans Bold"/>
                <a:ea typeface="DM Sans Bold"/>
                <a:cs typeface="DM Sans Bold"/>
                <a:sym typeface="DM Sans Bold"/>
              </a:rPr>
              <a:t>WHEN SELECTION IS UNAVAILABLE</a:t>
            </a:r>
          </a:p>
        </p:txBody>
      </p:sp>
      <p:sp>
        <p:nvSpPr>
          <p:cNvPr name="TextBox 3" id="3"/>
          <p:cNvSpPr txBox="true"/>
          <p:nvPr/>
        </p:nvSpPr>
        <p:spPr>
          <a:xfrm rot="0">
            <a:off x="1066800" y="1495425"/>
            <a:ext cx="14287500" cy="587693"/>
          </a:xfrm>
          <a:prstGeom prst="rect">
            <a:avLst/>
          </a:prstGeom>
        </p:spPr>
        <p:txBody>
          <a:bodyPr anchor="t" rtlCol="false" tIns="0" lIns="0" bIns="0" rIns="0">
            <a:spAutoFit/>
          </a:bodyPr>
          <a:lstStyle/>
          <a:p>
            <a:pPr algn="l">
              <a:lnSpc>
                <a:spcPts val="4567"/>
              </a:lnSpc>
            </a:pPr>
            <a:r>
              <a:rPr lang="en-US" sz="4350" b="true">
                <a:solidFill>
                  <a:srgbClr val="142B2A"/>
                </a:solidFill>
                <a:latin typeface="League Spartan"/>
                <a:ea typeface="League Spartan"/>
                <a:cs typeface="League Spartan"/>
                <a:sym typeface="League Spartan"/>
              </a:rPr>
              <a:t>Why can’t I select my seat?</a:t>
            </a:r>
          </a:p>
        </p:txBody>
      </p:sp>
      <p:grpSp>
        <p:nvGrpSpPr>
          <p:cNvPr name="Group 4" id="4"/>
          <p:cNvGrpSpPr/>
          <p:nvPr/>
        </p:nvGrpSpPr>
        <p:grpSpPr>
          <a:xfrm rot="0">
            <a:off x="1066800" y="3667125"/>
            <a:ext cx="5048250" cy="3667125"/>
            <a:chOff x="0" y="0"/>
            <a:chExt cx="6731000" cy="4889500"/>
          </a:xfrm>
        </p:grpSpPr>
        <p:grpSp>
          <p:nvGrpSpPr>
            <p:cNvPr name="Group 5" id="5"/>
            <p:cNvGrpSpPr/>
            <p:nvPr/>
          </p:nvGrpSpPr>
          <p:grpSpPr>
            <a:xfrm rot="0">
              <a:off x="0" y="571500"/>
              <a:ext cx="6731000" cy="4318000"/>
              <a:chOff x="0" y="0"/>
              <a:chExt cx="6731000" cy="4318000"/>
            </a:xfrm>
          </p:grpSpPr>
          <p:sp>
            <p:nvSpPr>
              <p:cNvPr name="Freeform 6" id="6"/>
              <p:cNvSpPr/>
              <p:nvPr/>
            </p:nvSpPr>
            <p:spPr>
              <a:xfrm flipH="false" flipV="false" rot="0">
                <a:off x="0" y="0"/>
                <a:ext cx="6731000" cy="4318000"/>
              </a:xfrm>
              <a:custGeom>
                <a:avLst/>
                <a:gdLst/>
                <a:ahLst/>
                <a:cxnLst/>
                <a:rect r="r" b="b" t="t" l="l"/>
                <a:pathLst>
                  <a:path h="4318000" w="6731000">
                    <a:moveTo>
                      <a:pt x="0" y="0"/>
                    </a:moveTo>
                    <a:lnTo>
                      <a:pt x="6731000" y="0"/>
                    </a:lnTo>
                    <a:lnTo>
                      <a:pt x="6731000" y="4318000"/>
                    </a:lnTo>
                    <a:lnTo>
                      <a:pt x="0" y="4318000"/>
                    </a:lnTo>
                    <a:close/>
                  </a:path>
                </a:pathLst>
              </a:custGeom>
              <a:solidFill>
                <a:srgbClr val="FFFFFF"/>
              </a:solidFill>
              <a:ln cap="sq">
                <a:noFill/>
                <a:prstDash val="solid"/>
                <a:miter/>
              </a:ln>
            </p:spPr>
          </p:sp>
          <p:sp>
            <p:nvSpPr>
              <p:cNvPr name="TextBox 7" id="7"/>
              <p:cNvSpPr txBox="true"/>
              <p:nvPr/>
            </p:nvSpPr>
            <p:spPr>
              <a:xfrm>
                <a:off x="0" y="-38100"/>
                <a:ext cx="6731000" cy="4356100"/>
              </a:xfrm>
              <a:prstGeom prst="rect">
                <a:avLst/>
              </a:prstGeom>
            </p:spPr>
            <p:txBody>
              <a:bodyPr anchor="ctr" rtlCol="false" tIns="50800" lIns="50800" bIns="50800" rIns="50800"/>
              <a:lstStyle/>
              <a:p>
                <a:pPr algn="l">
                  <a:lnSpc>
                    <a:spcPts val="1679"/>
                  </a:lnSpc>
                </a:pPr>
              </a:p>
            </p:txBody>
          </p:sp>
        </p:grpSp>
        <p:grpSp>
          <p:nvGrpSpPr>
            <p:cNvPr name="Group 8" id="8"/>
            <p:cNvGrpSpPr/>
            <p:nvPr/>
          </p:nvGrpSpPr>
          <p:grpSpPr>
            <a:xfrm rot="0">
              <a:off x="508000" y="0"/>
              <a:ext cx="939800" cy="939800"/>
              <a:chOff x="0" y="0"/>
              <a:chExt cx="939800" cy="939800"/>
            </a:xfrm>
          </p:grpSpPr>
          <p:sp>
            <p:nvSpPr>
              <p:cNvPr name="Freeform 9" id="9"/>
              <p:cNvSpPr/>
              <p:nvPr/>
            </p:nvSpPr>
            <p:spPr>
              <a:xfrm flipH="false" flipV="false" rot="0">
                <a:off x="0" y="0"/>
                <a:ext cx="939800" cy="939800"/>
              </a:xfrm>
              <a:custGeom>
                <a:avLst/>
                <a:gdLst/>
                <a:ahLst/>
                <a:cxnLst/>
                <a:rect r="r" b="b" t="t" l="l"/>
                <a:pathLst>
                  <a:path h="939800" w="939800">
                    <a:moveTo>
                      <a:pt x="469900" y="0"/>
                    </a:moveTo>
                    <a:cubicBezTo>
                      <a:pt x="729419" y="0"/>
                      <a:pt x="939800" y="210381"/>
                      <a:pt x="939800" y="469900"/>
                    </a:cubicBezTo>
                    <a:cubicBezTo>
                      <a:pt x="939800" y="729419"/>
                      <a:pt x="729419" y="939800"/>
                      <a:pt x="469900" y="939800"/>
                    </a:cubicBezTo>
                    <a:cubicBezTo>
                      <a:pt x="210381" y="939800"/>
                      <a:pt x="0" y="729419"/>
                      <a:pt x="0" y="469900"/>
                    </a:cubicBezTo>
                    <a:cubicBezTo>
                      <a:pt x="0" y="210381"/>
                      <a:pt x="210381" y="0"/>
                      <a:pt x="469900" y="0"/>
                    </a:cubicBezTo>
                    <a:close/>
                  </a:path>
                </a:pathLst>
              </a:custGeom>
              <a:solidFill>
                <a:srgbClr val="78C5B5"/>
              </a:solidFill>
              <a:ln cap="sq">
                <a:noFill/>
                <a:prstDash val="solid"/>
                <a:miter/>
              </a:ln>
            </p:spPr>
          </p:sp>
        </p:grpSp>
        <p:sp>
          <p:nvSpPr>
            <p:cNvPr name="TextBox 10" id="10"/>
            <p:cNvSpPr txBox="true"/>
            <p:nvPr/>
          </p:nvSpPr>
          <p:spPr>
            <a:xfrm rot="0">
              <a:off x="482600" y="1123950"/>
              <a:ext cx="5969000" cy="1169670"/>
            </a:xfrm>
            <a:prstGeom prst="rect">
              <a:avLst/>
            </a:prstGeom>
          </p:spPr>
          <p:txBody>
            <a:bodyPr anchor="t" rtlCol="false" tIns="0" lIns="0" bIns="0" rIns="0">
              <a:spAutoFit/>
            </a:bodyPr>
            <a:lstStyle/>
            <a:p>
              <a:pPr algn="l">
                <a:lnSpc>
                  <a:spcPts val="2340"/>
                </a:lnSpc>
              </a:pPr>
              <a:r>
                <a:rPr lang="en-US" sz="1800">
                  <a:solidFill>
                    <a:srgbClr val="142B2A"/>
                  </a:solidFill>
                  <a:latin typeface="DM Sans"/>
                  <a:ea typeface="DM Sans"/>
                  <a:cs typeface="DM Sans"/>
                  <a:sym typeface="DM Sans"/>
                </a:rPr>
                <a:t>FARE RESTRICTIONS</a:t>
              </a:r>
            </a:p>
            <a:p>
              <a:pPr algn="l">
                <a:lnSpc>
                  <a:spcPts val="2340"/>
                </a:lnSpc>
              </a:pPr>
              <a:r>
                <a:rPr lang="en-US" sz="1800">
                  <a:solidFill>
                    <a:srgbClr val="142B2A"/>
                  </a:solidFill>
                  <a:latin typeface="DM Sans"/>
                  <a:ea typeface="DM Sans"/>
                  <a:cs typeface="DM Sans"/>
                  <a:sym typeface="DM Sans"/>
                </a:rPr>
                <a:t>Some fare classes do not include advance selection privileges.</a:t>
              </a:r>
            </a:p>
          </p:txBody>
        </p:sp>
      </p:grpSp>
      <p:grpSp>
        <p:nvGrpSpPr>
          <p:cNvPr name="Group 11" id="11"/>
          <p:cNvGrpSpPr/>
          <p:nvPr/>
        </p:nvGrpSpPr>
        <p:grpSpPr>
          <a:xfrm rot="0">
            <a:off x="6543675" y="3667125"/>
            <a:ext cx="5048250" cy="3667125"/>
            <a:chOff x="0" y="0"/>
            <a:chExt cx="6731000" cy="4889500"/>
          </a:xfrm>
        </p:grpSpPr>
        <p:grpSp>
          <p:nvGrpSpPr>
            <p:cNvPr name="Group 12" id="12"/>
            <p:cNvGrpSpPr/>
            <p:nvPr/>
          </p:nvGrpSpPr>
          <p:grpSpPr>
            <a:xfrm rot="0">
              <a:off x="0" y="571500"/>
              <a:ext cx="6731000" cy="4318000"/>
              <a:chOff x="0" y="0"/>
              <a:chExt cx="6731000" cy="4318000"/>
            </a:xfrm>
          </p:grpSpPr>
          <p:sp>
            <p:nvSpPr>
              <p:cNvPr name="Freeform 13" id="13"/>
              <p:cNvSpPr/>
              <p:nvPr/>
            </p:nvSpPr>
            <p:spPr>
              <a:xfrm flipH="false" flipV="false" rot="0">
                <a:off x="0" y="0"/>
                <a:ext cx="6731000" cy="4318000"/>
              </a:xfrm>
              <a:custGeom>
                <a:avLst/>
                <a:gdLst/>
                <a:ahLst/>
                <a:cxnLst/>
                <a:rect r="r" b="b" t="t" l="l"/>
                <a:pathLst>
                  <a:path h="4318000" w="6731000">
                    <a:moveTo>
                      <a:pt x="0" y="0"/>
                    </a:moveTo>
                    <a:lnTo>
                      <a:pt x="6731000" y="0"/>
                    </a:lnTo>
                    <a:lnTo>
                      <a:pt x="6731000" y="4318000"/>
                    </a:lnTo>
                    <a:lnTo>
                      <a:pt x="0" y="4318000"/>
                    </a:lnTo>
                    <a:close/>
                  </a:path>
                </a:pathLst>
              </a:custGeom>
              <a:solidFill>
                <a:srgbClr val="FFFFFF"/>
              </a:solidFill>
              <a:ln cap="sq">
                <a:noFill/>
                <a:prstDash val="solid"/>
                <a:miter/>
              </a:ln>
            </p:spPr>
          </p:sp>
          <p:sp>
            <p:nvSpPr>
              <p:cNvPr name="TextBox 14" id="14"/>
              <p:cNvSpPr txBox="true"/>
              <p:nvPr/>
            </p:nvSpPr>
            <p:spPr>
              <a:xfrm>
                <a:off x="0" y="-38100"/>
                <a:ext cx="6731000" cy="4356100"/>
              </a:xfrm>
              <a:prstGeom prst="rect">
                <a:avLst/>
              </a:prstGeom>
            </p:spPr>
            <p:txBody>
              <a:bodyPr anchor="ctr" rtlCol="false" tIns="50800" lIns="50800" bIns="50800" rIns="50800"/>
              <a:lstStyle/>
              <a:p>
                <a:pPr algn="l">
                  <a:lnSpc>
                    <a:spcPts val="1679"/>
                  </a:lnSpc>
                </a:pPr>
              </a:p>
            </p:txBody>
          </p:sp>
        </p:grpSp>
        <p:grpSp>
          <p:nvGrpSpPr>
            <p:cNvPr name="Group 15" id="15"/>
            <p:cNvGrpSpPr/>
            <p:nvPr/>
          </p:nvGrpSpPr>
          <p:grpSpPr>
            <a:xfrm rot="0">
              <a:off x="508000" y="0"/>
              <a:ext cx="939800" cy="939800"/>
              <a:chOff x="0" y="0"/>
              <a:chExt cx="939800" cy="939800"/>
            </a:xfrm>
          </p:grpSpPr>
          <p:sp>
            <p:nvSpPr>
              <p:cNvPr name="Freeform 16" id="16"/>
              <p:cNvSpPr/>
              <p:nvPr/>
            </p:nvSpPr>
            <p:spPr>
              <a:xfrm flipH="false" flipV="false" rot="0">
                <a:off x="0" y="0"/>
                <a:ext cx="939800" cy="939800"/>
              </a:xfrm>
              <a:custGeom>
                <a:avLst/>
                <a:gdLst/>
                <a:ahLst/>
                <a:cxnLst/>
                <a:rect r="r" b="b" t="t" l="l"/>
                <a:pathLst>
                  <a:path h="939800" w="939800">
                    <a:moveTo>
                      <a:pt x="469900" y="0"/>
                    </a:moveTo>
                    <a:cubicBezTo>
                      <a:pt x="729419" y="0"/>
                      <a:pt x="939800" y="210381"/>
                      <a:pt x="939800" y="469900"/>
                    </a:cubicBezTo>
                    <a:cubicBezTo>
                      <a:pt x="939800" y="729419"/>
                      <a:pt x="729419" y="939800"/>
                      <a:pt x="469900" y="939800"/>
                    </a:cubicBezTo>
                    <a:cubicBezTo>
                      <a:pt x="210381" y="939800"/>
                      <a:pt x="0" y="729419"/>
                      <a:pt x="0" y="469900"/>
                    </a:cubicBezTo>
                    <a:cubicBezTo>
                      <a:pt x="0" y="210381"/>
                      <a:pt x="210381" y="0"/>
                      <a:pt x="469900" y="0"/>
                    </a:cubicBezTo>
                    <a:close/>
                  </a:path>
                </a:pathLst>
              </a:custGeom>
              <a:solidFill>
                <a:srgbClr val="E4B95F"/>
              </a:solidFill>
              <a:ln cap="sq">
                <a:noFill/>
                <a:prstDash val="solid"/>
                <a:miter/>
              </a:ln>
            </p:spPr>
          </p:sp>
        </p:grpSp>
        <p:sp>
          <p:nvSpPr>
            <p:cNvPr name="TextBox 17" id="17"/>
            <p:cNvSpPr txBox="true"/>
            <p:nvPr/>
          </p:nvSpPr>
          <p:spPr>
            <a:xfrm rot="0">
              <a:off x="482600" y="1123950"/>
              <a:ext cx="5969000" cy="1169670"/>
            </a:xfrm>
            <a:prstGeom prst="rect">
              <a:avLst/>
            </a:prstGeom>
          </p:spPr>
          <p:txBody>
            <a:bodyPr anchor="t" rtlCol="false" tIns="0" lIns="0" bIns="0" rIns="0">
              <a:spAutoFit/>
            </a:bodyPr>
            <a:lstStyle/>
            <a:p>
              <a:pPr algn="l">
                <a:lnSpc>
                  <a:spcPts val="2340"/>
                </a:lnSpc>
              </a:pPr>
              <a:r>
                <a:rPr lang="en-US" sz="1800">
                  <a:solidFill>
                    <a:srgbClr val="142B2A"/>
                  </a:solidFill>
                  <a:latin typeface="DM Sans"/>
                  <a:ea typeface="DM Sans"/>
                  <a:cs typeface="DM Sans"/>
                  <a:sym typeface="DM Sans"/>
                </a:rPr>
                <a:t>BOOKING CHANNEL</a:t>
              </a:r>
            </a:p>
            <a:p>
              <a:pPr algn="l">
                <a:lnSpc>
                  <a:spcPts val="2340"/>
                </a:lnSpc>
              </a:pPr>
              <a:r>
                <a:rPr lang="en-US" sz="1800">
                  <a:solidFill>
                    <a:srgbClr val="142B2A"/>
                  </a:solidFill>
                  <a:latin typeface="DM Sans"/>
                  <a:ea typeface="DM Sans"/>
                  <a:cs typeface="DM Sans"/>
                  <a:sym typeface="DM Sans"/>
                </a:rPr>
                <a:t>Third-party agency bookings may limit direct seat-choice options.</a:t>
              </a:r>
            </a:p>
          </p:txBody>
        </p:sp>
      </p:grpSp>
      <p:grpSp>
        <p:nvGrpSpPr>
          <p:cNvPr name="Group 18" id="18"/>
          <p:cNvGrpSpPr/>
          <p:nvPr/>
        </p:nvGrpSpPr>
        <p:grpSpPr>
          <a:xfrm rot="0">
            <a:off x="12020550" y="3667125"/>
            <a:ext cx="5048250" cy="3667125"/>
            <a:chOff x="0" y="0"/>
            <a:chExt cx="6731000" cy="4889500"/>
          </a:xfrm>
        </p:grpSpPr>
        <p:grpSp>
          <p:nvGrpSpPr>
            <p:cNvPr name="Group 19" id="19"/>
            <p:cNvGrpSpPr/>
            <p:nvPr/>
          </p:nvGrpSpPr>
          <p:grpSpPr>
            <a:xfrm rot="0">
              <a:off x="0" y="571500"/>
              <a:ext cx="6731000" cy="4318000"/>
              <a:chOff x="0" y="0"/>
              <a:chExt cx="6731000" cy="4318000"/>
            </a:xfrm>
          </p:grpSpPr>
          <p:sp>
            <p:nvSpPr>
              <p:cNvPr name="Freeform 20" id="20"/>
              <p:cNvSpPr/>
              <p:nvPr/>
            </p:nvSpPr>
            <p:spPr>
              <a:xfrm flipH="false" flipV="false" rot="0">
                <a:off x="0" y="0"/>
                <a:ext cx="6731000" cy="4318000"/>
              </a:xfrm>
              <a:custGeom>
                <a:avLst/>
                <a:gdLst/>
                <a:ahLst/>
                <a:cxnLst/>
                <a:rect r="r" b="b" t="t" l="l"/>
                <a:pathLst>
                  <a:path h="4318000" w="6731000">
                    <a:moveTo>
                      <a:pt x="0" y="0"/>
                    </a:moveTo>
                    <a:lnTo>
                      <a:pt x="6731000" y="0"/>
                    </a:lnTo>
                    <a:lnTo>
                      <a:pt x="6731000" y="4318000"/>
                    </a:lnTo>
                    <a:lnTo>
                      <a:pt x="0" y="4318000"/>
                    </a:lnTo>
                    <a:close/>
                  </a:path>
                </a:pathLst>
              </a:custGeom>
              <a:solidFill>
                <a:srgbClr val="FFFFFF"/>
              </a:solidFill>
              <a:ln cap="sq">
                <a:noFill/>
                <a:prstDash val="solid"/>
                <a:miter/>
              </a:ln>
            </p:spPr>
          </p:sp>
          <p:sp>
            <p:nvSpPr>
              <p:cNvPr name="TextBox 21" id="21"/>
              <p:cNvSpPr txBox="true"/>
              <p:nvPr/>
            </p:nvSpPr>
            <p:spPr>
              <a:xfrm>
                <a:off x="0" y="-38100"/>
                <a:ext cx="6731000" cy="4356100"/>
              </a:xfrm>
              <a:prstGeom prst="rect">
                <a:avLst/>
              </a:prstGeom>
            </p:spPr>
            <p:txBody>
              <a:bodyPr anchor="ctr" rtlCol="false" tIns="50800" lIns="50800" bIns="50800" rIns="50800"/>
              <a:lstStyle/>
              <a:p>
                <a:pPr algn="l">
                  <a:lnSpc>
                    <a:spcPts val="1679"/>
                  </a:lnSpc>
                </a:pPr>
              </a:p>
            </p:txBody>
          </p:sp>
        </p:grpSp>
        <p:grpSp>
          <p:nvGrpSpPr>
            <p:cNvPr name="Group 22" id="22"/>
            <p:cNvGrpSpPr/>
            <p:nvPr/>
          </p:nvGrpSpPr>
          <p:grpSpPr>
            <a:xfrm rot="0">
              <a:off x="508000" y="0"/>
              <a:ext cx="939800" cy="939800"/>
              <a:chOff x="0" y="0"/>
              <a:chExt cx="939800" cy="939800"/>
            </a:xfrm>
          </p:grpSpPr>
          <p:sp>
            <p:nvSpPr>
              <p:cNvPr name="Freeform 23" id="23"/>
              <p:cNvSpPr/>
              <p:nvPr/>
            </p:nvSpPr>
            <p:spPr>
              <a:xfrm flipH="false" flipV="false" rot="0">
                <a:off x="0" y="0"/>
                <a:ext cx="939800" cy="939800"/>
              </a:xfrm>
              <a:custGeom>
                <a:avLst/>
                <a:gdLst/>
                <a:ahLst/>
                <a:cxnLst/>
                <a:rect r="r" b="b" t="t" l="l"/>
                <a:pathLst>
                  <a:path h="939800" w="939800">
                    <a:moveTo>
                      <a:pt x="469900" y="0"/>
                    </a:moveTo>
                    <a:cubicBezTo>
                      <a:pt x="729419" y="0"/>
                      <a:pt x="939800" y="210381"/>
                      <a:pt x="939800" y="469900"/>
                    </a:cubicBezTo>
                    <a:cubicBezTo>
                      <a:pt x="939800" y="729419"/>
                      <a:pt x="729419" y="939800"/>
                      <a:pt x="469900" y="939800"/>
                    </a:cubicBezTo>
                    <a:cubicBezTo>
                      <a:pt x="210381" y="939800"/>
                      <a:pt x="0" y="729419"/>
                      <a:pt x="0" y="469900"/>
                    </a:cubicBezTo>
                    <a:cubicBezTo>
                      <a:pt x="0" y="210381"/>
                      <a:pt x="210381" y="0"/>
                      <a:pt x="469900" y="0"/>
                    </a:cubicBezTo>
                    <a:close/>
                  </a:path>
                </a:pathLst>
              </a:custGeom>
              <a:solidFill>
                <a:srgbClr val="78C5B5"/>
              </a:solidFill>
              <a:ln cap="sq">
                <a:noFill/>
                <a:prstDash val="solid"/>
                <a:miter/>
              </a:ln>
            </p:spPr>
          </p:sp>
        </p:grpSp>
        <p:sp>
          <p:nvSpPr>
            <p:cNvPr name="TextBox 24" id="24"/>
            <p:cNvSpPr txBox="true"/>
            <p:nvPr/>
          </p:nvSpPr>
          <p:spPr>
            <a:xfrm rot="0">
              <a:off x="482600" y="1123950"/>
              <a:ext cx="5969000" cy="1169670"/>
            </a:xfrm>
            <a:prstGeom prst="rect">
              <a:avLst/>
            </a:prstGeom>
          </p:spPr>
          <p:txBody>
            <a:bodyPr anchor="t" rtlCol="false" tIns="0" lIns="0" bIns="0" rIns="0">
              <a:spAutoFit/>
            </a:bodyPr>
            <a:lstStyle/>
            <a:p>
              <a:pPr algn="l">
                <a:lnSpc>
                  <a:spcPts val="2340"/>
                </a:lnSpc>
              </a:pPr>
              <a:r>
                <a:rPr lang="en-US" sz="1800">
                  <a:solidFill>
                    <a:srgbClr val="142B2A"/>
                  </a:solidFill>
                  <a:latin typeface="DM Sans"/>
                  <a:ea typeface="DM Sans"/>
                  <a:cs typeface="DM Sans"/>
                  <a:sym typeface="DM Sans"/>
                </a:rPr>
                <a:t>OPERATIONAL CHANGE</a:t>
              </a:r>
            </a:p>
            <a:p>
              <a:pPr algn="l">
                <a:lnSpc>
                  <a:spcPts val="2340"/>
                </a:lnSpc>
              </a:pPr>
              <a:r>
                <a:rPr lang="en-US" sz="1800">
                  <a:solidFill>
                    <a:srgbClr val="142B2A"/>
                  </a:solidFill>
                  <a:latin typeface="DM Sans"/>
                  <a:ea typeface="DM Sans"/>
                  <a:cs typeface="DM Sans"/>
                  <a:sym typeface="DM Sans"/>
                </a:rPr>
                <a:t>Schedule changes or technical issues can temporarily block assignment.</a:t>
              </a:r>
            </a:p>
          </p:txBody>
        </p:sp>
      </p:grpSp>
      <p:sp>
        <p:nvSpPr>
          <p:cNvPr name="TextBox 25" id="25"/>
          <p:cNvSpPr txBox="true"/>
          <p:nvPr/>
        </p:nvSpPr>
        <p:spPr>
          <a:xfrm rot="0">
            <a:off x="1066800" y="8391525"/>
            <a:ext cx="16154400" cy="323850"/>
          </a:xfrm>
          <a:prstGeom prst="rect">
            <a:avLst/>
          </a:prstGeom>
        </p:spPr>
        <p:txBody>
          <a:bodyPr anchor="t" rtlCol="false" tIns="0" lIns="0" bIns="0" rIns="0">
            <a:spAutoFit/>
          </a:bodyPr>
          <a:lstStyle/>
          <a:p>
            <a:pPr algn="ctr">
              <a:lnSpc>
                <a:spcPts val="2625"/>
              </a:lnSpc>
            </a:pPr>
            <a:r>
              <a:rPr lang="en-US" sz="1875">
                <a:solidFill>
                  <a:srgbClr val="073B3A"/>
                </a:solidFill>
                <a:latin typeface="DM Sans"/>
                <a:ea typeface="DM Sans"/>
                <a:cs typeface="DM Sans"/>
                <a:sym typeface="DM Sans"/>
              </a:rPr>
              <a:t>Cathay Pacific seat selection international rules can vary by route and aircraft — check your booking again after any itinerary change.</a:t>
            </a:r>
          </a:p>
        </p:txBody>
      </p:sp>
      <p:sp>
        <p:nvSpPr>
          <p:cNvPr name="Freeform 26" id="26"/>
          <p:cNvSpPr/>
          <p:nvPr/>
        </p:nvSpPr>
        <p:spPr>
          <a:xfrm flipH="false" flipV="false" rot="0">
            <a:off x="0" y="0"/>
            <a:ext cx="1473896" cy="620531"/>
          </a:xfrm>
          <a:custGeom>
            <a:avLst/>
            <a:gdLst/>
            <a:ahLst/>
            <a:cxnLst/>
            <a:rect r="r" b="b" t="t" l="l"/>
            <a:pathLst>
              <a:path h="620531" w="1473896">
                <a:moveTo>
                  <a:pt x="0" y="0"/>
                </a:moveTo>
                <a:lnTo>
                  <a:pt x="1473896" y="0"/>
                </a:lnTo>
                <a:lnTo>
                  <a:pt x="1473896" y="620531"/>
                </a:lnTo>
                <a:lnTo>
                  <a:pt x="0" y="620531"/>
                </a:lnTo>
                <a:lnTo>
                  <a:pt x="0" y="0"/>
                </a:lnTo>
                <a:close/>
              </a:path>
            </a:pathLst>
          </a:custGeom>
          <a:blipFill>
            <a:blip r:embed="rId2"/>
            <a:stretch>
              <a:fillRect l="-38002" t="-144422" r="-29954" b="-154512"/>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73B3A"/>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66" r="0" b="-666"/>
            </a:stretch>
          </a:blipFill>
          <a:ln cap="sq">
            <a:noFill/>
            <a:prstDash val="solid"/>
            <a:miter/>
          </a:ln>
        </p:spPr>
      </p:sp>
      <p:grpSp>
        <p:nvGrpSpPr>
          <p:cNvPr name="Group 3" id="3"/>
          <p:cNvGrpSpPr/>
          <p:nvPr/>
        </p:nvGrpSpPr>
        <p:grpSpPr>
          <a:xfrm rot="0">
            <a:off x="0" y="0"/>
            <a:ext cx="18288000" cy="10287000"/>
            <a:chOff x="0" y="0"/>
            <a:chExt cx="24384000" cy="13716000"/>
          </a:xfrm>
        </p:grpSpPr>
        <p:sp>
          <p:nvSpPr>
            <p:cNvPr name="Freeform 4" id="4"/>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073B3A">
                <a:alpha val="80000"/>
              </a:srgbClr>
            </a:solidFill>
            <a:ln cap="sq">
              <a:noFill/>
              <a:prstDash val="solid"/>
              <a:miter/>
            </a:ln>
          </p:spPr>
        </p:sp>
        <p:sp>
          <p:nvSpPr>
            <p:cNvPr name="TextBox 5" id="5"/>
            <p:cNvSpPr txBox="true"/>
            <p:nvPr/>
          </p:nvSpPr>
          <p:spPr>
            <a:xfrm>
              <a:off x="0" y="-38100"/>
              <a:ext cx="24384000" cy="13754100"/>
            </a:xfrm>
            <a:prstGeom prst="rect">
              <a:avLst/>
            </a:prstGeom>
          </p:spPr>
          <p:txBody>
            <a:bodyPr anchor="ctr" rtlCol="false" tIns="50800" lIns="50800" bIns="50800" rIns="50800"/>
            <a:lstStyle/>
            <a:p>
              <a:pPr algn="l">
                <a:lnSpc>
                  <a:spcPts val="1679"/>
                </a:lnSpc>
              </a:pPr>
            </a:p>
          </p:txBody>
        </p:sp>
      </p:grpSp>
      <p:sp>
        <p:nvSpPr>
          <p:cNvPr name="TextBox 6" id="6"/>
          <p:cNvSpPr txBox="true"/>
          <p:nvPr/>
        </p:nvSpPr>
        <p:spPr>
          <a:xfrm rot="0">
            <a:off x="1066800" y="704850"/>
            <a:ext cx="6667500" cy="222885"/>
          </a:xfrm>
          <a:prstGeom prst="rect">
            <a:avLst/>
          </a:prstGeom>
        </p:spPr>
        <p:txBody>
          <a:bodyPr anchor="t" rtlCol="false" tIns="0" lIns="0" bIns="0" rIns="0">
            <a:spAutoFit/>
          </a:bodyPr>
          <a:lstStyle/>
          <a:p>
            <a:pPr algn="l">
              <a:lnSpc>
                <a:spcPts val="1889"/>
              </a:lnSpc>
            </a:pPr>
            <a:r>
              <a:rPr lang="en-US" sz="1350" spc="216" b="true">
                <a:solidFill>
                  <a:srgbClr val="78C5B5"/>
                </a:solidFill>
                <a:latin typeface="DM Sans Bold"/>
                <a:ea typeface="DM Sans Bold"/>
                <a:cs typeface="DM Sans Bold"/>
                <a:sym typeface="DM Sans Bold"/>
              </a:rPr>
              <a:t>ECONOMY CABIN EXPLAINED</a:t>
            </a:r>
          </a:p>
        </p:txBody>
      </p:sp>
      <p:sp>
        <p:nvSpPr>
          <p:cNvPr name="TextBox 7" id="7"/>
          <p:cNvSpPr txBox="true"/>
          <p:nvPr/>
        </p:nvSpPr>
        <p:spPr>
          <a:xfrm rot="0">
            <a:off x="1066800" y="1447800"/>
            <a:ext cx="10477500" cy="587693"/>
          </a:xfrm>
          <a:prstGeom prst="rect">
            <a:avLst/>
          </a:prstGeom>
        </p:spPr>
        <p:txBody>
          <a:bodyPr anchor="t" rtlCol="false" tIns="0" lIns="0" bIns="0" rIns="0">
            <a:spAutoFit/>
          </a:bodyPr>
          <a:lstStyle/>
          <a:p>
            <a:pPr algn="l">
              <a:lnSpc>
                <a:spcPts val="4567"/>
              </a:lnSpc>
            </a:pPr>
            <a:r>
              <a:rPr lang="en-US" sz="4350" b="true">
                <a:solidFill>
                  <a:srgbClr val="FFFFFF"/>
                </a:solidFill>
                <a:latin typeface="League Spartan"/>
                <a:ea typeface="League Spartan"/>
                <a:cs typeface="League Spartan"/>
                <a:sym typeface="League Spartan"/>
              </a:rPr>
              <a:t>What is the 3:1:1 rule?</a:t>
            </a:r>
          </a:p>
        </p:txBody>
      </p:sp>
      <p:sp>
        <p:nvSpPr>
          <p:cNvPr name="AutoShape 8" id="8"/>
          <p:cNvSpPr/>
          <p:nvPr/>
        </p:nvSpPr>
        <p:spPr>
          <a:xfrm>
            <a:off x="4095750" y="5524500"/>
            <a:ext cx="3714750" cy="0"/>
          </a:xfrm>
          <a:prstGeom prst="line">
            <a:avLst/>
          </a:prstGeom>
          <a:ln cap="flat" w="38100">
            <a:solidFill>
              <a:srgbClr val="FFFFFF"/>
            </a:solidFill>
            <a:prstDash val="sysDash"/>
            <a:headEnd type="none" len="sm" w="sm"/>
            <a:tailEnd type="none" len="sm" w="sm"/>
          </a:ln>
        </p:spPr>
      </p:sp>
      <p:sp>
        <p:nvSpPr>
          <p:cNvPr name="AutoShape 9" id="9"/>
          <p:cNvSpPr/>
          <p:nvPr/>
        </p:nvSpPr>
        <p:spPr>
          <a:xfrm>
            <a:off x="10429875" y="5524500"/>
            <a:ext cx="3714750" cy="0"/>
          </a:xfrm>
          <a:prstGeom prst="line">
            <a:avLst/>
          </a:prstGeom>
          <a:ln cap="flat" w="38100">
            <a:solidFill>
              <a:srgbClr val="FFFFFF"/>
            </a:solidFill>
            <a:prstDash val="sysDash"/>
            <a:headEnd type="none" len="sm" w="sm"/>
            <a:tailEnd type="none" len="sm" w="sm"/>
          </a:ln>
        </p:spPr>
      </p:sp>
      <p:grpSp>
        <p:nvGrpSpPr>
          <p:cNvPr name="Group 10" id="10"/>
          <p:cNvGrpSpPr/>
          <p:nvPr/>
        </p:nvGrpSpPr>
        <p:grpSpPr>
          <a:xfrm rot="0">
            <a:off x="1238250" y="4429125"/>
            <a:ext cx="3143250" cy="2228850"/>
            <a:chOff x="0" y="0"/>
            <a:chExt cx="4191000" cy="2971800"/>
          </a:xfrm>
        </p:grpSpPr>
        <p:sp>
          <p:nvSpPr>
            <p:cNvPr name="TextBox 11" id="11"/>
            <p:cNvSpPr txBox="true"/>
            <p:nvPr/>
          </p:nvSpPr>
          <p:spPr>
            <a:xfrm rot="0">
              <a:off x="698500" y="-228600"/>
              <a:ext cx="2794000" cy="2514600"/>
            </a:xfrm>
            <a:prstGeom prst="rect">
              <a:avLst/>
            </a:prstGeom>
          </p:spPr>
          <p:txBody>
            <a:bodyPr anchor="t" rtlCol="false" tIns="0" lIns="0" bIns="0" rIns="0">
              <a:spAutoFit/>
            </a:bodyPr>
            <a:lstStyle/>
            <a:p>
              <a:pPr algn="ctr">
                <a:lnSpc>
                  <a:spcPts val="15750"/>
                </a:lnSpc>
              </a:pPr>
              <a:r>
                <a:rPr lang="en-US" sz="11250">
                  <a:solidFill>
                    <a:srgbClr val="E4B95F"/>
                  </a:solidFill>
                  <a:latin typeface="Archivo Black"/>
                  <a:ea typeface="Archivo Black"/>
                  <a:cs typeface="Archivo Black"/>
                  <a:sym typeface="Archivo Black"/>
                </a:rPr>
                <a:t>3</a:t>
              </a:r>
            </a:p>
          </p:txBody>
        </p:sp>
        <p:sp>
          <p:nvSpPr>
            <p:cNvPr name="TextBox 12" id="12"/>
            <p:cNvSpPr txBox="true"/>
            <p:nvPr/>
          </p:nvSpPr>
          <p:spPr>
            <a:xfrm rot="0">
              <a:off x="0" y="2628900"/>
              <a:ext cx="4191000" cy="342900"/>
            </a:xfrm>
            <a:prstGeom prst="rect">
              <a:avLst/>
            </a:prstGeom>
          </p:spPr>
          <p:txBody>
            <a:bodyPr anchor="t" rtlCol="false" tIns="0" lIns="0" bIns="0" rIns="0">
              <a:spAutoFit/>
            </a:bodyPr>
            <a:lstStyle/>
            <a:p>
              <a:pPr algn="ctr">
                <a:lnSpc>
                  <a:spcPts val="2100"/>
                </a:lnSpc>
              </a:pPr>
              <a:r>
                <a:rPr lang="en-US" sz="1500" b="true">
                  <a:solidFill>
                    <a:srgbClr val="FFFFFF"/>
                  </a:solidFill>
                  <a:latin typeface="DM Sans Bold"/>
                  <a:ea typeface="DM Sans Bold"/>
                  <a:cs typeface="DM Sans Bold"/>
                  <a:sym typeface="DM Sans Bold"/>
                </a:rPr>
                <a:t>SEATS ON ONE SIDE</a:t>
              </a:r>
            </a:p>
          </p:txBody>
        </p:sp>
      </p:grpSp>
      <p:grpSp>
        <p:nvGrpSpPr>
          <p:cNvPr name="Group 13" id="13"/>
          <p:cNvGrpSpPr/>
          <p:nvPr/>
        </p:nvGrpSpPr>
        <p:grpSpPr>
          <a:xfrm rot="0">
            <a:off x="7572375" y="4429125"/>
            <a:ext cx="3143250" cy="2228850"/>
            <a:chOff x="0" y="0"/>
            <a:chExt cx="4191000" cy="2971800"/>
          </a:xfrm>
        </p:grpSpPr>
        <p:sp>
          <p:nvSpPr>
            <p:cNvPr name="TextBox 14" id="14"/>
            <p:cNvSpPr txBox="true"/>
            <p:nvPr/>
          </p:nvSpPr>
          <p:spPr>
            <a:xfrm rot="0">
              <a:off x="698500" y="-228600"/>
              <a:ext cx="2794000" cy="2514600"/>
            </a:xfrm>
            <a:prstGeom prst="rect">
              <a:avLst/>
            </a:prstGeom>
          </p:spPr>
          <p:txBody>
            <a:bodyPr anchor="t" rtlCol="false" tIns="0" lIns="0" bIns="0" rIns="0">
              <a:spAutoFit/>
            </a:bodyPr>
            <a:lstStyle/>
            <a:p>
              <a:pPr algn="ctr">
                <a:lnSpc>
                  <a:spcPts val="15750"/>
                </a:lnSpc>
              </a:pPr>
              <a:r>
                <a:rPr lang="en-US" sz="11250">
                  <a:solidFill>
                    <a:srgbClr val="78C5B5"/>
                  </a:solidFill>
                  <a:latin typeface="Archivo Black"/>
                  <a:ea typeface="Archivo Black"/>
                  <a:cs typeface="Archivo Black"/>
                  <a:sym typeface="Archivo Black"/>
                </a:rPr>
                <a:t>1</a:t>
              </a:r>
            </a:p>
          </p:txBody>
        </p:sp>
        <p:sp>
          <p:nvSpPr>
            <p:cNvPr name="TextBox 15" id="15"/>
            <p:cNvSpPr txBox="true"/>
            <p:nvPr/>
          </p:nvSpPr>
          <p:spPr>
            <a:xfrm rot="0">
              <a:off x="0" y="2628900"/>
              <a:ext cx="4191000" cy="342900"/>
            </a:xfrm>
            <a:prstGeom prst="rect">
              <a:avLst/>
            </a:prstGeom>
          </p:spPr>
          <p:txBody>
            <a:bodyPr anchor="t" rtlCol="false" tIns="0" lIns="0" bIns="0" rIns="0">
              <a:spAutoFit/>
            </a:bodyPr>
            <a:lstStyle/>
            <a:p>
              <a:pPr algn="ctr">
                <a:lnSpc>
                  <a:spcPts val="2100"/>
                </a:lnSpc>
              </a:pPr>
              <a:r>
                <a:rPr lang="en-US" sz="1500" b="true">
                  <a:solidFill>
                    <a:srgbClr val="FFFFFF"/>
                  </a:solidFill>
                  <a:latin typeface="DM Sans Bold"/>
                  <a:ea typeface="DM Sans Bold"/>
                  <a:cs typeface="DM Sans Bold"/>
                  <a:sym typeface="DM Sans Bold"/>
                </a:rPr>
                <a:t>MIDDLE BLOCK</a:t>
              </a:r>
            </a:p>
          </p:txBody>
        </p:sp>
      </p:grpSp>
      <p:grpSp>
        <p:nvGrpSpPr>
          <p:cNvPr name="Group 16" id="16"/>
          <p:cNvGrpSpPr/>
          <p:nvPr/>
        </p:nvGrpSpPr>
        <p:grpSpPr>
          <a:xfrm rot="0">
            <a:off x="13906500" y="4429125"/>
            <a:ext cx="3143250" cy="2228850"/>
            <a:chOff x="0" y="0"/>
            <a:chExt cx="4191000" cy="2971800"/>
          </a:xfrm>
        </p:grpSpPr>
        <p:sp>
          <p:nvSpPr>
            <p:cNvPr name="TextBox 17" id="17"/>
            <p:cNvSpPr txBox="true"/>
            <p:nvPr/>
          </p:nvSpPr>
          <p:spPr>
            <a:xfrm rot="0">
              <a:off x="698500" y="-228600"/>
              <a:ext cx="2794000" cy="2514600"/>
            </a:xfrm>
            <a:prstGeom prst="rect">
              <a:avLst/>
            </a:prstGeom>
          </p:spPr>
          <p:txBody>
            <a:bodyPr anchor="t" rtlCol="false" tIns="0" lIns="0" bIns="0" rIns="0">
              <a:spAutoFit/>
            </a:bodyPr>
            <a:lstStyle/>
            <a:p>
              <a:pPr algn="ctr">
                <a:lnSpc>
                  <a:spcPts val="15750"/>
                </a:lnSpc>
              </a:pPr>
              <a:r>
                <a:rPr lang="en-US" sz="11250">
                  <a:solidFill>
                    <a:srgbClr val="E4B95F"/>
                  </a:solidFill>
                  <a:latin typeface="Archivo Black"/>
                  <a:ea typeface="Archivo Black"/>
                  <a:cs typeface="Archivo Black"/>
                  <a:sym typeface="Archivo Black"/>
                </a:rPr>
                <a:t>1</a:t>
              </a:r>
            </a:p>
          </p:txBody>
        </p:sp>
        <p:sp>
          <p:nvSpPr>
            <p:cNvPr name="TextBox 18" id="18"/>
            <p:cNvSpPr txBox="true"/>
            <p:nvPr/>
          </p:nvSpPr>
          <p:spPr>
            <a:xfrm rot="0">
              <a:off x="0" y="2628900"/>
              <a:ext cx="4191000" cy="342900"/>
            </a:xfrm>
            <a:prstGeom prst="rect">
              <a:avLst/>
            </a:prstGeom>
          </p:spPr>
          <p:txBody>
            <a:bodyPr anchor="t" rtlCol="false" tIns="0" lIns="0" bIns="0" rIns="0">
              <a:spAutoFit/>
            </a:bodyPr>
            <a:lstStyle/>
            <a:p>
              <a:pPr algn="ctr">
                <a:lnSpc>
                  <a:spcPts val="2100"/>
                </a:lnSpc>
              </a:pPr>
              <a:r>
                <a:rPr lang="en-US" sz="1500" b="true">
                  <a:solidFill>
                    <a:srgbClr val="FFFFFF"/>
                  </a:solidFill>
                  <a:latin typeface="DM Sans Bold"/>
                  <a:ea typeface="DM Sans Bold"/>
                  <a:cs typeface="DM Sans Bold"/>
                  <a:sym typeface="DM Sans Bold"/>
                </a:rPr>
                <a:t>OTHER SIDE</a:t>
              </a:r>
            </a:p>
          </p:txBody>
        </p:sp>
      </p:grpSp>
      <p:sp>
        <p:nvSpPr>
          <p:cNvPr name="TextBox 19" id="19"/>
          <p:cNvSpPr txBox="true"/>
          <p:nvPr/>
        </p:nvSpPr>
        <p:spPr>
          <a:xfrm rot="0">
            <a:off x="2857500" y="8220075"/>
            <a:ext cx="12573000" cy="230505"/>
          </a:xfrm>
          <a:prstGeom prst="rect">
            <a:avLst/>
          </a:prstGeom>
        </p:spPr>
        <p:txBody>
          <a:bodyPr anchor="t" rtlCol="false" tIns="0" lIns="0" bIns="0" rIns="0">
            <a:spAutoFit/>
          </a:bodyPr>
          <a:lstStyle/>
          <a:p>
            <a:pPr algn="ctr">
              <a:lnSpc>
                <a:spcPts val="1995"/>
              </a:lnSpc>
            </a:pPr>
            <a:r>
              <a:rPr lang="en-US" sz="1425">
                <a:solidFill>
                  <a:srgbClr val="FFFFFF"/>
                </a:solidFill>
                <a:latin typeface="DM Sans"/>
                <a:ea typeface="DM Sans"/>
                <a:cs typeface="DM Sans"/>
                <a:sym typeface="DM Sans"/>
              </a:rPr>
              <a:t>Cathay Pacific seats Economy layouts vary by aircraft. Understanding the configuration helps balance comfort, aisle access and personal preference.</a:t>
            </a:r>
          </a:p>
        </p:txBody>
      </p:sp>
      <p:sp>
        <p:nvSpPr>
          <p:cNvPr name="Freeform 20" id="20"/>
          <p:cNvSpPr/>
          <p:nvPr/>
        </p:nvSpPr>
        <p:spPr>
          <a:xfrm flipH="false" flipV="false" rot="0">
            <a:off x="0" y="0"/>
            <a:ext cx="1473896" cy="620531"/>
          </a:xfrm>
          <a:custGeom>
            <a:avLst/>
            <a:gdLst/>
            <a:ahLst/>
            <a:cxnLst/>
            <a:rect r="r" b="b" t="t" l="l"/>
            <a:pathLst>
              <a:path h="620531" w="1473896">
                <a:moveTo>
                  <a:pt x="0" y="0"/>
                </a:moveTo>
                <a:lnTo>
                  <a:pt x="1473896" y="0"/>
                </a:lnTo>
                <a:lnTo>
                  <a:pt x="1473896" y="620531"/>
                </a:lnTo>
                <a:lnTo>
                  <a:pt x="0" y="620531"/>
                </a:lnTo>
                <a:lnTo>
                  <a:pt x="0" y="0"/>
                </a:lnTo>
                <a:close/>
              </a:path>
            </a:pathLst>
          </a:custGeom>
          <a:blipFill>
            <a:blip r:embed="rId3"/>
            <a:stretch>
              <a:fillRect l="-38002" t="-144422" r="-29954" b="-154512"/>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4F1E8"/>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7239000" cy="10287000"/>
          </a:xfrm>
          <a:custGeom>
            <a:avLst/>
            <a:gdLst/>
            <a:ahLst/>
            <a:cxnLst/>
            <a:rect r="r" b="b" t="t" l="l"/>
            <a:pathLst>
              <a:path h="10287000" w="7239000">
                <a:moveTo>
                  <a:pt x="0" y="0"/>
                </a:moveTo>
                <a:lnTo>
                  <a:pt x="7239000" y="0"/>
                </a:lnTo>
                <a:lnTo>
                  <a:pt x="7239000" y="10287000"/>
                </a:lnTo>
                <a:lnTo>
                  <a:pt x="0" y="10287000"/>
                </a:lnTo>
                <a:lnTo>
                  <a:pt x="0" y="0"/>
                </a:lnTo>
                <a:close/>
              </a:path>
            </a:pathLst>
          </a:custGeom>
          <a:blipFill>
            <a:blip r:embed="rId2"/>
            <a:stretch>
              <a:fillRect l="0" t="-2222" r="0" b="-2222"/>
            </a:stretch>
          </a:blipFill>
          <a:ln cap="sq">
            <a:noFill/>
            <a:prstDash val="solid"/>
            <a:miter/>
          </a:ln>
        </p:spPr>
      </p:sp>
      <p:sp>
        <p:nvSpPr>
          <p:cNvPr name="TextBox 3" id="3"/>
          <p:cNvSpPr txBox="true"/>
          <p:nvPr/>
        </p:nvSpPr>
        <p:spPr>
          <a:xfrm rot="0">
            <a:off x="8239125" y="762000"/>
            <a:ext cx="6667500" cy="222885"/>
          </a:xfrm>
          <a:prstGeom prst="rect">
            <a:avLst/>
          </a:prstGeom>
        </p:spPr>
        <p:txBody>
          <a:bodyPr anchor="t" rtlCol="false" tIns="0" lIns="0" bIns="0" rIns="0">
            <a:spAutoFit/>
          </a:bodyPr>
          <a:lstStyle/>
          <a:p>
            <a:pPr algn="l">
              <a:lnSpc>
                <a:spcPts val="1889"/>
              </a:lnSpc>
            </a:pPr>
            <a:r>
              <a:rPr lang="en-US" sz="1350" spc="216" b="true">
                <a:solidFill>
                  <a:srgbClr val="073B3A"/>
                </a:solidFill>
                <a:latin typeface="DM Sans Bold"/>
                <a:ea typeface="DM Sans Bold"/>
                <a:cs typeface="DM Sans Bold"/>
                <a:sym typeface="DM Sans Bold"/>
              </a:rPr>
              <a:t>ADDITIONAL INFORMATION</a:t>
            </a:r>
          </a:p>
        </p:txBody>
      </p:sp>
      <p:sp>
        <p:nvSpPr>
          <p:cNvPr name="TextBox 4" id="4"/>
          <p:cNvSpPr txBox="true"/>
          <p:nvPr/>
        </p:nvSpPr>
        <p:spPr>
          <a:xfrm rot="0">
            <a:off x="8239125" y="1638300"/>
            <a:ext cx="8572500" cy="1159193"/>
          </a:xfrm>
          <a:prstGeom prst="rect">
            <a:avLst/>
          </a:prstGeom>
        </p:spPr>
        <p:txBody>
          <a:bodyPr anchor="t" rtlCol="false" tIns="0" lIns="0" bIns="0" rIns="0">
            <a:spAutoFit/>
          </a:bodyPr>
          <a:lstStyle/>
          <a:p>
            <a:pPr algn="l">
              <a:lnSpc>
                <a:spcPts val="4567"/>
              </a:lnSpc>
            </a:pPr>
            <a:r>
              <a:rPr lang="en-US" sz="4350" b="true">
                <a:solidFill>
                  <a:srgbClr val="142B2A"/>
                </a:solidFill>
                <a:latin typeface="League Spartan"/>
                <a:ea typeface="League Spartan"/>
                <a:cs typeface="League Spartan"/>
                <a:sym typeface="League Spartan"/>
              </a:rPr>
              <a:t>Seat availability</a:t>
            </a:r>
          </a:p>
          <a:p>
            <a:pPr algn="l">
              <a:lnSpc>
                <a:spcPts val="4567"/>
              </a:lnSpc>
            </a:pPr>
            <a:r>
              <a:rPr lang="en-US" sz="4350" b="true">
                <a:solidFill>
                  <a:srgbClr val="142B2A"/>
                </a:solidFill>
                <a:latin typeface="League Spartan"/>
                <a:ea typeface="League Spartan"/>
                <a:cs typeface="League Spartan"/>
                <a:sym typeface="League Spartan"/>
              </a:rPr>
              <a:t>is always moving.</a:t>
            </a:r>
          </a:p>
        </p:txBody>
      </p:sp>
      <p:sp>
        <p:nvSpPr>
          <p:cNvPr name="TextBox 5" id="5"/>
          <p:cNvSpPr txBox="true"/>
          <p:nvPr/>
        </p:nvSpPr>
        <p:spPr>
          <a:xfrm rot="0">
            <a:off x="8239125" y="4152900"/>
            <a:ext cx="8096250" cy="1067372"/>
          </a:xfrm>
          <a:prstGeom prst="rect">
            <a:avLst/>
          </a:prstGeom>
        </p:spPr>
        <p:txBody>
          <a:bodyPr anchor="t" rtlCol="false" tIns="0" lIns="0" bIns="0" rIns="0">
            <a:spAutoFit/>
          </a:bodyPr>
          <a:lstStyle/>
          <a:p>
            <a:pPr algn="l">
              <a:lnSpc>
                <a:spcPts val="2875"/>
              </a:lnSpc>
            </a:pPr>
            <a:r>
              <a:rPr lang="en-US" sz="2025">
                <a:solidFill>
                  <a:srgbClr val="142B2A"/>
                </a:solidFill>
                <a:latin typeface="DM Sans"/>
                <a:ea typeface="DM Sans"/>
                <a:cs typeface="DM Sans"/>
                <a:sym typeface="DM Sans"/>
              </a:rPr>
              <a:t>Cathay Pacific seat availability updates dynamically online. Demand, timing, cabin and last-minute operational changes all affect what you see.</a:t>
            </a:r>
          </a:p>
        </p:txBody>
      </p:sp>
      <p:grpSp>
        <p:nvGrpSpPr>
          <p:cNvPr name="Group 6" id="6"/>
          <p:cNvGrpSpPr/>
          <p:nvPr/>
        </p:nvGrpSpPr>
        <p:grpSpPr>
          <a:xfrm rot="0">
            <a:off x="8096250" y="6286500"/>
            <a:ext cx="4095750" cy="2190750"/>
            <a:chOff x="0" y="0"/>
            <a:chExt cx="5461000" cy="2921000"/>
          </a:xfrm>
        </p:grpSpPr>
        <p:grpSp>
          <p:nvGrpSpPr>
            <p:cNvPr name="Group 7" id="7"/>
            <p:cNvGrpSpPr/>
            <p:nvPr/>
          </p:nvGrpSpPr>
          <p:grpSpPr>
            <a:xfrm rot="0">
              <a:off x="0" y="0"/>
              <a:ext cx="5461000" cy="2921000"/>
              <a:chOff x="0" y="0"/>
              <a:chExt cx="5461000" cy="2921000"/>
            </a:xfrm>
          </p:grpSpPr>
          <p:sp>
            <p:nvSpPr>
              <p:cNvPr name="Freeform 8" id="8"/>
              <p:cNvSpPr/>
              <p:nvPr/>
            </p:nvSpPr>
            <p:spPr>
              <a:xfrm flipH="false" flipV="false" rot="0">
                <a:off x="0" y="0"/>
                <a:ext cx="5461000" cy="2921000"/>
              </a:xfrm>
              <a:custGeom>
                <a:avLst/>
                <a:gdLst/>
                <a:ahLst/>
                <a:cxnLst/>
                <a:rect r="r" b="b" t="t" l="l"/>
                <a:pathLst>
                  <a:path h="2921000" w="5461000">
                    <a:moveTo>
                      <a:pt x="0" y="0"/>
                    </a:moveTo>
                    <a:lnTo>
                      <a:pt x="5461000" y="0"/>
                    </a:lnTo>
                    <a:lnTo>
                      <a:pt x="5461000" y="2921000"/>
                    </a:lnTo>
                    <a:lnTo>
                      <a:pt x="0" y="2921000"/>
                    </a:lnTo>
                    <a:close/>
                  </a:path>
                </a:pathLst>
              </a:custGeom>
              <a:solidFill>
                <a:srgbClr val="DCE9E4"/>
              </a:solidFill>
              <a:ln cap="sq">
                <a:noFill/>
                <a:prstDash val="solid"/>
                <a:miter/>
              </a:ln>
            </p:spPr>
          </p:sp>
          <p:sp>
            <p:nvSpPr>
              <p:cNvPr name="TextBox 9" id="9"/>
              <p:cNvSpPr txBox="true"/>
              <p:nvPr/>
            </p:nvSpPr>
            <p:spPr>
              <a:xfrm>
                <a:off x="0" y="-38100"/>
                <a:ext cx="5461000" cy="2959100"/>
              </a:xfrm>
              <a:prstGeom prst="rect">
                <a:avLst/>
              </a:prstGeom>
            </p:spPr>
            <p:txBody>
              <a:bodyPr anchor="ctr" rtlCol="false" tIns="50800" lIns="50800" bIns="50800" rIns="50800"/>
              <a:lstStyle/>
              <a:p>
                <a:pPr algn="l">
                  <a:lnSpc>
                    <a:spcPts val="1679"/>
                  </a:lnSpc>
                </a:pPr>
              </a:p>
            </p:txBody>
          </p:sp>
        </p:grpSp>
        <p:sp>
          <p:nvSpPr>
            <p:cNvPr name="TextBox 10" id="10"/>
            <p:cNvSpPr txBox="true"/>
            <p:nvPr/>
          </p:nvSpPr>
          <p:spPr>
            <a:xfrm rot="0">
              <a:off x="635000" y="498475"/>
              <a:ext cx="4572000" cy="1085215"/>
            </a:xfrm>
            <a:prstGeom prst="rect">
              <a:avLst/>
            </a:prstGeom>
          </p:spPr>
          <p:txBody>
            <a:bodyPr anchor="t" rtlCol="false" tIns="0" lIns="0" bIns="0" rIns="0">
              <a:spAutoFit/>
            </a:bodyPr>
            <a:lstStyle/>
            <a:p>
              <a:pPr algn="l">
                <a:lnSpc>
                  <a:spcPts val="2242"/>
                </a:lnSpc>
              </a:pPr>
              <a:r>
                <a:rPr lang="en-US" sz="1725">
                  <a:solidFill>
                    <a:srgbClr val="142B2A"/>
                  </a:solidFill>
                  <a:latin typeface="DM Sans"/>
                  <a:ea typeface="DM Sans"/>
                  <a:cs typeface="DM Sans"/>
                  <a:sym typeface="DM Sans"/>
                </a:rPr>
                <a:t>BOOK EARLY</a:t>
              </a:r>
            </a:p>
            <a:p>
              <a:pPr algn="l">
                <a:lnSpc>
                  <a:spcPts val="2242"/>
                </a:lnSpc>
              </a:pPr>
              <a:r>
                <a:rPr lang="en-US" sz="1725">
                  <a:solidFill>
                    <a:srgbClr val="142B2A"/>
                  </a:solidFill>
                  <a:latin typeface="DM Sans"/>
                  <a:ea typeface="DM Sans"/>
                  <a:cs typeface="DM Sans"/>
                  <a:sym typeface="DM Sans"/>
                </a:rPr>
                <a:t>Increase your chance of securing a preferred seat.</a:t>
              </a:r>
            </a:p>
          </p:txBody>
        </p:sp>
      </p:grpSp>
      <p:grpSp>
        <p:nvGrpSpPr>
          <p:cNvPr name="Group 11" id="11"/>
          <p:cNvGrpSpPr/>
          <p:nvPr/>
        </p:nvGrpSpPr>
        <p:grpSpPr>
          <a:xfrm rot="0">
            <a:off x="12620625" y="6286500"/>
            <a:ext cx="4095750" cy="2190750"/>
            <a:chOff x="0" y="0"/>
            <a:chExt cx="5461000" cy="2921000"/>
          </a:xfrm>
        </p:grpSpPr>
        <p:grpSp>
          <p:nvGrpSpPr>
            <p:cNvPr name="Group 12" id="12"/>
            <p:cNvGrpSpPr/>
            <p:nvPr/>
          </p:nvGrpSpPr>
          <p:grpSpPr>
            <a:xfrm rot="0">
              <a:off x="0" y="0"/>
              <a:ext cx="5461000" cy="2921000"/>
              <a:chOff x="0" y="0"/>
              <a:chExt cx="5461000" cy="2921000"/>
            </a:xfrm>
          </p:grpSpPr>
          <p:sp>
            <p:nvSpPr>
              <p:cNvPr name="Freeform 13" id="13"/>
              <p:cNvSpPr/>
              <p:nvPr/>
            </p:nvSpPr>
            <p:spPr>
              <a:xfrm flipH="false" flipV="false" rot="0">
                <a:off x="0" y="0"/>
                <a:ext cx="5461000" cy="2921000"/>
              </a:xfrm>
              <a:custGeom>
                <a:avLst/>
                <a:gdLst/>
                <a:ahLst/>
                <a:cxnLst/>
                <a:rect r="r" b="b" t="t" l="l"/>
                <a:pathLst>
                  <a:path h="2921000" w="5461000">
                    <a:moveTo>
                      <a:pt x="0" y="0"/>
                    </a:moveTo>
                    <a:lnTo>
                      <a:pt x="5461000" y="0"/>
                    </a:lnTo>
                    <a:lnTo>
                      <a:pt x="5461000" y="2921000"/>
                    </a:lnTo>
                    <a:lnTo>
                      <a:pt x="0" y="2921000"/>
                    </a:lnTo>
                    <a:close/>
                  </a:path>
                </a:pathLst>
              </a:custGeom>
              <a:solidFill>
                <a:srgbClr val="EADFBF"/>
              </a:solidFill>
              <a:ln cap="sq">
                <a:noFill/>
                <a:prstDash val="solid"/>
                <a:miter/>
              </a:ln>
            </p:spPr>
          </p:sp>
          <p:sp>
            <p:nvSpPr>
              <p:cNvPr name="TextBox 14" id="14"/>
              <p:cNvSpPr txBox="true"/>
              <p:nvPr/>
            </p:nvSpPr>
            <p:spPr>
              <a:xfrm>
                <a:off x="0" y="-38100"/>
                <a:ext cx="5461000" cy="2959100"/>
              </a:xfrm>
              <a:prstGeom prst="rect">
                <a:avLst/>
              </a:prstGeom>
            </p:spPr>
            <p:txBody>
              <a:bodyPr anchor="ctr" rtlCol="false" tIns="50800" lIns="50800" bIns="50800" rIns="50800"/>
              <a:lstStyle/>
              <a:p>
                <a:pPr algn="l">
                  <a:lnSpc>
                    <a:spcPts val="1679"/>
                  </a:lnSpc>
                </a:pPr>
              </a:p>
            </p:txBody>
          </p:sp>
        </p:grpSp>
        <p:sp>
          <p:nvSpPr>
            <p:cNvPr name="TextBox 15" id="15"/>
            <p:cNvSpPr txBox="true"/>
            <p:nvPr/>
          </p:nvSpPr>
          <p:spPr>
            <a:xfrm rot="0">
              <a:off x="635000" y="498475"/>
              <a:ext cx="4572000" cy="1085215"/>
            </a:xfrm>
            <a:prstGeom prst="rect">
              <a:avLst/>
            </a:prstGeom>
          </p:spPr>
          <p:txBody>
            <a:bodyPr anchor="t" rtlCol="false" tIns="0" lIns="0" bIns="0" rIns="0">
              <a:spAutoFit/>
            </a:bodyPr>
            <a:lstStyle/>
            <a:p>
              <a:pPr algn="l">
                <a:lnSpc>
                  <a:spcPts val="2242"/>
                </a:lnSpc>
              </a:pPr>
              <a:r>
                <a:rPr lang="en-US" sz="1725">
                  <a:solidFill>
                    <a:srgbClr val="142B2A"/>
                  </a:solidFill>
                  <a:latin typeface="DM Sans"/>
                  <a:ea typeface="DM Sans"/>
                  <a:cs typeface="DM Sans"/>
                  <a:sym typeface="DM Sans"/>
                </a:rPr>
                <a:t>CHECK AGAIN</a:t>
              </a:r>
            </a:p>
            <a:p>
              <a:pPr algn="l">
                <a:lnSpc>
                  <a:spcPts val="2242"/>
                </a:lnSpc>
              </a:pPr>
              <a:r>
                <a:rPr lang="en-US" sz="1725">
                  <a:solidFill>
                    <a:srgbClr val="142B2A"/>
                  </a:solidFill>
                  <a:latin typeface="DM Sans"/>
                  <a:ea typeface="DM Sans"/>
                  <a:cs typeface="DM Sans"/>
                  <a:sym typeface="DM Sans"/>
                </a:rPr>
                <a:t>Premium cabins are flexible, but every cabin can change.</a:t>
              </a:r>
            </a:p>
          </p:txBody>
        </p:sp>
      </p:grpSp>
      <p:sp>
        <p:nvSpPr>
          <p:cNvPr name="Freeform 16" id="16"/>
          <p:cNvSpPr/>
          <p:nvPr/>
        </p:nvSpPr>
        <p:spPr>
          <a:xfrm flipH="false" flipV="false" rot="0">
            <a:off x="0" y="0"/>
            <a:ext cx="1473896" cy="620531"/>
          </a:xfrm>
          <a:custGeom>
            <a:avLst/>
            <a:gdLst/>
            <a:ahLst/>
            <a:cxnLst/>
            <a:rect r="r" b="b" t="t" l="l"/>
            <a:pathLst>
              <a:path h="620531" w="1473896">
                <a:moveTo>
                  <a:pt x="0" y="0"/>
                </a:moveTo>
                <a:lnTo>
                  <a:pt x="1473896" y="0"/>
                </a:lnTo>
                <a:lnTo>
                  <a:pt x="1473896" y="620531"/>
                </a:lnTo>
                <a:lnTo>
                  <a:pt x="0" y="620531"/>
                </a:lnTo>
                <a:lnTo>
                  <a:pt x="0" y="0"/>
                </a:lnTo>
                <a:close/>
              </a:path>
            </a:pathLst>
          </a:custGeom>
          <a:blipFill>
            <a:blip r:embed="rId3"/>
            <a:stretch>
              <a:fillRect l="-38002" t="-144422" r="-29954" b="-154512"/>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73B3A"/>
        </a:solidFill>
      </p:bgPr>
    </p:bg>
    <p:spTree>
      <p:nvGrpSpPr>
        <p:cNvPr id="1" name=""/>
        <p:cNvGrpSpPr/>
        <p:nvPr/>
      </p:nvGrpSpPr>
      <p:grpSpPr>
        <a:xfrm>
          <a:off x="0" y="0"/>
          <a:ext cx="0" cy="0"/>
          <a:chOff x="0" y="0"/>
          <a:chExt cx="0" cy="0"/>
        </a:xfrm>
      </p:grpSpPr>
      <p:sp>
        <p:nvSpPr>
          <p:cNvPr name="TextBox 2" id="2"/>
          <p:cNvSpPr txBox="true"/>
          <p:nvPr/>
        </p:nvSpPr>
        <p:spPr>
          <a:xfrm rot="0">
            <a:off x="1066800" y="704850"/>
            <a:ext cx="4762500" cy="222885"/>
          </a:xfrm>
          <a:prstGeom prst="rect">
            <a:avLst/>
          </a:prstGeom>
        </p:spPr>
        <p:txBody>
          <a:bodyPr anchor="t" rtlCol="false" tIns="0" lIns="0" bIns="0" rIns="0">
            <a:spAutoFit/>
          </a:bodyPr>
          <a:lstStyle/>
          <a:p>
            <a:pPr algn="l">
              <a:lnSpc>
                <a:spcPts val="1889"/>
              </a:lnSpc>
            </a:pPr>
            <a:r>
              <a:rPr lang="en-US" sz="1350" spc="216" b="true">
                <a:solidFill>
                  <a:srgbClr val="78C5B5"/>
                </a:solidFill>
                <a:latin typeface="DM Sans Bold"/>
                <a:ea typeface="DM Sans Bold"/>
                <a:cs typeface="DM Sans Bold"/>
                <a:sym typeface="DM Sans Bold"/>
              </a:rPr>
              <a:t>CONCLUSION</a:t>
            </a:r>
          </a:p>
        </p:txBody>
      </p:sp>
      <p:sp>
        <p:nvSpPr>
          <p:cNvPr name="TextBox 3" id="3"/>
          <p:cNvSpPr txBox="true"/>
          <p:nvPr/>
        </p:nvSpPr>
        <p:spPr>
          <a:xfrm rot="0">
            <a:off x="1066800" y="1543050"/>
            <a:ext cx="8096250" cy="1159193"/>
          </a:xfrm>
          <a:prstGeom prst="rect">
            <a:avLst/>
          </a:prstGeom>
        </p:spPr>
        <p:txBody>
          <a:bodyPr anchor="t" rtlCol="false" tIns="0" lIns="0" bIns="0" rIns="0">
            <a:spAutoFit/>
          </a:bodyPr>
          <a:lstStyle/>
          <a:p>
            <a:pPr algn="l">
              <a:lnSpc>
                <a:spcPts val="4567"/>
              </a:lnSpc>
            </a:pPr>
            <a:r>
              <a:rPr lang="en-US" sz="4350" b="true">
                <a:solidFill>
                  <a:srgbClr val="FFFFFF"/>
                </a:solidFill>
                <a:latin typeface="League Spartan"/>
                <a:ea typeface="League Spartan"/>
                <a:cs typeface="League Spartan"/>
                <a:sym typeface="League Spartan"/>
              </a:rPr>
              <a:t>Choose sooner.</a:t>
            </a:r>
          </a:p>
          <a:p>
            <a:pPr algn="l">
              <a:lnSpc>
                <a:spcPts val="4567"/>
              </a:lnSpc>
            </a:pPr>
            <a:r>
              <a:rPr lang="en-US" sz="4350" b="true">
                <a:solidFill>
                  <a:srgbClr val="FFFFFF"/>
                </a:solidFill>
                <a:latin typeface="League Spartan"/>
                <a:ea typeface="League Spartan"/>
                <a:cs typeface="League Spartan"/>
                <a:sym typeface="League Spartan"/>
              </a:rPr>
              <a:t>Travel better.</a:t>
            </a:r>
          </a:p>
        </p:txBody>
      </p:sp>
      <p:sp>
        <p:nvSpPr>
          <p:cNvPr name="TextBox 4" id="4"/>
          <p:cNvSpPr txBox="true"/>
          <p:nvPr/>
        </p:nvSpPr>
        <p:spPr>
          <a:xfrm rot="0">
            <a:off x="9906000" y="1657350"/>
            <a:ext cx="6858000" cy="2852738"/>
          </a:xfrm>
          <a:prstGeom prst="rect">
            <a:avLst/>
          </a:prstGeom>
        </p:spPr>
        <p:txBody>
          <a:bodyPr anchor="t" rtlCol="false" tIns="0" lIns="0" bIns="0" rIns="0">
            <a:spAutoFit/>
          </a:bodyPr>
          <a:lstStyle/>
          <a:p>
            <a:pPr algn="l">
              <a:lnSpc>
                <a:spcPts val="3262"/>
              </a:lnSpc>
            </a:pPr>
            <a:r>
              <a:rPr lang="en-US" sz="2250" b="true">
                <a:solidFill>
                  <a:srgbClr val="E4B95F"/>
                </a:solidFill>
                <a:latin typeface="DM Sans Bold"/>
                <a:ea typeface="DM Sans Bold"/>
                <a:cs typeface="DM Sans Bold"/>
                <a:sym typeface="DM Sans Bold"/>
              </a:rPr>
              <a:t>Understanding cathay pacific seat selection</a:t>
            </a:r>
            <a:r>
              <a:rPr lang="en-US" sz="2250">
                <a:solidFill>
                  <a:srgbClr val="FFFFFF"/>
                </a:solidFill>
                <a:latin typeface="DM Sans"/>
                <a:ea typeface="DM Sans"/>
                <a:cs typeface="DM Sans"/>
                <a:sym typeface="DM Sans"/>
              </a:rPr>
              <a:t> policies helps travelers make informed choices. Free options depend on fare type, timing and membership status. Use online tools within 48 hours of departure, understand layouts such as 3:1:1, and keep checking availability for a smoother booking experience.</a:t>
            </a:r>
          </a:p>
        </p:txBody>
      </p:sp>
      <p:grpSp>
        <p:nvGrpSpPr>
          <p:cNvPr name="Group 5" id="5"/>
          <p:cNvGrpSpPr/>
          <p:nvPr/>
        </p:nvGrpSpPr>
        <p:grpSpPr>
          <a:xfrm rot="0">
            <a:off x="1066800" y="6191250"/>
            <a:ext cx="4953000" cy="1000125"/>
            <a:chOff x="0" y="0"/>
            <a:chExt cx="6604000" cy="1333500"/>
          </a:xfrm>
        </p:grpSpPr>
        <p:grpSp>
          <p:nvGrpSpPr>
            <p:cNvPr name="Group 6" id="6"/>
            <p:cNvGrpSpPr/>
            <p:nvPr/>
          </p:nvGrpSpPr>
          <p:grpSpPr>
            <a:xfrm rot="0">
              <a:off x="0" y="0"/>
              <a:ext cx="6604000" cy="1333500"/>
              <a:chOff x="0" y="0"/>
              <a:chExt cx="6604000" cy="1333500"/>
            </a:xfrm>
          </p:grpSpPr>
          <p:sp>
            <p:nvSpPr>
              <p:cNvPr name="Freeform 7" id="7"/>
              <p:cNvSpPr/>
              <p:nvPr/>
            </p:nvSpPr>
            <p:spPr>
              <a:xfrm flipH="false" flipV="false" rot="0">
                <a:off x="0" y="0"/>
                <a:ext cx="6604000" cy="1333500"/>
              </a:xfrm>
              <a:custGeom>
                <a:avLst/>
                <a:gdLst/>
                <a:ahLst/>
                <a:cxnLst/>
                <a:rect r="r" b="b" t="t" l="l"/>
                <a:pathLst>
                  <a:path h="1333500" w="6604000">
                    <a:moveTo>
                      <a:pt x="0" y="0"/>
                    </a:moveTo>
                    <a:lnTo>
                      <a:pt x="6604000" y="0"/>
                    </a:lnTo>
                    <a:lnTo>
                      <a:pt x="6604000" y="1333500"/>
                    </a:lnTo>
                    <a:lnTo>
                      <a:pt x="0" y="1333500"/>
                    </a:lnTo>
                    <a:close/>
                  </a:path>
                </a:pathLst>
              </a:custGeom>
              <a:solidFill>
                <a:srgbClr val="0A4543"/>
              </a:solidFill>
              <a:ln cap="sq">
                <a:noFill/>
                <a:prstDash val="solid"/>
                <a:miter/>
              </a:ln>
            </p:spPr>
          </p:sp>
          <p:sp>
            <p:nvSpPr>
              <p:cNvPr name="TextBox 8" id="8"/>
              <p:cNvSpPr txBox="true"/>
              <p:nvPr/>
            </p:nvSpPr>
            <p:spPr>
              <a:xfrm>
                <a:off x="0" y="-38100"/>
                <a:ext cx="6604000" cy="1371600"/>
              </a:xfrm>
              <a:prstGeom prst="rect">
                <a:avLst/>
              </a:prstGeom>
            </p:spPr>
            <p:txBody>
              <a:bodyPr anchor="ctr" rtlCol="false" tIns="50800" lIns="50800" bIns="50800" rIns="50800"/>
              <a:lstStyle/>
              <a:p>
                <a:pPr algn="l">
                  <a:lnSpc>
                    <a:spcPts val="1679"/>
                  </a:lnSpc>
                </a:pPr>
              </a:p>
            </p:txBody>
          </p:sp>
        </p:grpSp>
        <p:sp>
          <p:nvSpPr>
            <p:cNvPr name="TextBox 9" id="9"/>
            <p:cNvSpPr txBox="true"/>
            <p:nvPr/>
          </p:nvSpPr>
          <p:spPr>
            <a:xfrm rot="0">
              <a:off x="419100" y="479425"/>
              <a:ext cx="5334000" cy="376555"/>
            </a:xfrm>
            <a:prstGeom prst="rect">
              <a:avLst/>
            </a:prstGeom>
          </p:spPr>
          <p:txBody>
            <a:bodyPr anchor="t" rtlCol="false" tIns="0" lIns="0" bIns="0" rIns="0">
              <a:spAutoFit/>
            </a:bodyPr>
            <a:lstStyle/>
            <a:p>
              <a:pPr algn="l">
                <a:lnSpc>
                  <a:spcPts val="2415"/>
                </a:lnSpc>
              </a:pPr>
              <a:r>
                <a:rPr lang="en-US" sz="1725" b="true">
                  <a:solidFill>
                    <a:srgbClr val="FFFFFF"/>
                  </a:solidFill>
                  <a:latin typeface="DM Sans Bold"/>
                  <a:ea typeface="DM Sans Bold"/>
                  <a:cs typeface="DM Sans Bold"/>
                  <a:sym typeface="DM Sans Bold"/>
                </a:rPr>
                <a:t>01  CHECK YOUR FARE</a:t>
              </a:r>
            </a:p>
          </p:txBody>
        </p:sp>
      </p:grpSp>
      <p:grpSp>
        <p:nvGrpSpPr>
          <p:cNvPr name="Group 10" id="10"/>
          <p:cNvGrpSpPr/>
          <p:nvPr/>
        </p:nvGrpSpPr>
        <p:grpSpPr>
          <a:xfrm rot="0">
            <a:off x="6829425" y="6191250"/>
            <a:ext cx="4953000" cy="1000125"/>
            <a:chOff x="0" y="0"/>
            <a:chExt cx="6604000" cy="1333500"/>
          </a:xfrm>
        </p:grpSpPr>
        <p:grpSp>
          <p:nvGrpSpPr>
            <p:cNvPr name="Group 11" id="11"/>
            <p:cNvGrpSpPr/>
            <p:nvPr/>
          </p:nvGrpSpPr>
          <p:grpSpPr>
            <a:xfrm rot="0">
              <a:off x="0" y="0"/>
              <a:ext cx="6604000" cy="1333500"/>
              <a:chOff x="0" y="0"/>
              <a:chExt cx="6604000" cy="1333500"/>
            </a:xfrm>
          </p:grpSpPr>
          <p:sp>
            <p:nvSpPr>
              <p:cNvPr name="Freeform 12" id="12"/>
              <p:cNvSpPr/>
              <p:nvPr/>
            </p:nvSpPr>
            <p:spPr>
              <a:xfrm flipH="false" flipV="false" rot="0">
                <a:off x="0" y="0"/>
                <a:ext cx="6604000" cy="1333500"/>
              </a:xfrm>
              <a:custGeom>
                <a:avLst/>
                <a:gdLst/>
                <a:ahLst/>
                <a:cxnLst/>
                <a:rect r="r" b="b" t="t" l="l"/>
                <a:pathLst>
                  <a:path h="1333500" w="6604000">
                    <a:moveTo>
                      <a:pt x="0" y="0"/>
                    </a:moveTo>
                    <a:lnTo>
                      <a:pt x="6604000" y="0"/>
                    </a:lnTo>
                    <a:lnTo>
                      <a:pt x="6604000" y="1333500"/>
                    </a:lnTo>
                    <a:lnTo>
                      <a:pt x="0" y="1333500"/>
                    </a:lnTo>
                    <a:close/>
                  </a:path>
                </a:pathLst>
              </a:custGeom>
              <a:solidFill>
                <a:srgbClr val="0D504D"/>
              </a:solidFill>
              <a:ln cap="sq">
                <a:noFill/>
                <a:prstDash val="solid"/>
                <a:miter/>
              </a:ln>
            </p:spPr>
          </p:sp>
          <p:sp>
            <p:nvSpPr>
              <p:cNvPr name="TextBox 13" id="13"/>
              <p:cNvSpPr txBox="true"/>
              <p:nvPr/>
            </p:nvSpPr>
            <p:spPr>
              <a:xfrm>
                <a:off x="0" y="-38100"/>
                <a:ext cx="6604000" cy="1371600"/>
              </a:xfrm>
              <a:prstGeom prst="rect">
                <a:avLst/>
              </a:prstGeom>
            </p:spPr>
            <p:txBody>
              <a:bodyPr anchor="ctr" rtlCol="false" tIns="50800" lIns="50800" bIns="50800" rIns="50800"/>
              <a:lstStyle/>
              <a:p>
                <a:pPr algn="l">
                  <a:lnSpc>
                    <a:spcPts val="1679"/>
                  </a:lnSpc>
                </a:pPr>
              </a:p>
            </p:txBody>
          </p:sp>
        </p:grpSp>
        <p:sp>
          <p:nvSpPr>
            <p:cNvPr name="TextBox 14" id="14"/>
            <p:cNvSpPr txBox="true"/>
            <p:nvPr/>
          </p:nvSpPr>
          <p:spPr>
            <a:xfrm rot="0">
              <a:off x="419100" y="479425"/>
              <a:ext cx="5334000" cy="376555"/>
            </a:xfrm>
            <a:prstGeom prst="rect">
              <a:avLst/>
            </a:prstGeom>
          </p:spPr>
          <p:txBody>
            <a:bodyPr anchor="t" rtlCol="false" tIns="0" lIns="0" bIns="0" rIns="0">
              <a:spAutoFit/>
            </a:bodyPr>
            <a:lstStyle/>
            <a:p>
              <a:pPr algn="l">
                <a:lnSpc>
                  <a:spcPts val="2415"/>
                </a:lnSpc>
              </a:pPr>
              <a:r>
                <a:rPr lang="en-US" sz="1725" b="true">
                  <a:solidFill>
                    <a:srgbClr val="FFFFFF"/>
                  </a:solidFill>
                  <a:latin typeface="DM Sans Bold"/>
                  <a:ea typeface="DM Sans Bold"/>
                  <a:cs typeface="DM Sans Bold"/>
                  <a:sym typeface="DM Sans Bold"/>
                </a:rPr>
                <a:t>02  OPEN THE SEAT MAP</a:t>
              </a:r>
            </a:p>
          </p:txBody>
        </p:sp>
      </p:grpSp>
      <p:grpSp>
        <p:nvGrpSpPr>
          <p:cNvPr name="Group 15" id="15"/>
          <p:cNvGrpSpPr/>
          <p:nvPr/>
        </p:nvGrpSpPr>
        <p:grpSpPr>
          <a:xfrm rot="0">
            <a:off x="12592050" y="6191250"/>
            <a:ext cx="4953000" cy="1000125"/>
            <a:chOff x="0" y="0"/>
            <a:chExt cx="6604000" cy="1333500"/>
          </a:xfrm>
        </p:grpSpPr>
        <p:grpSp>
          <p:nvGrpSpPr>
            <p:cNvPr name="Group 16" id="16"/>
            <p:cNvGrpSpPr/>
            <p:nvPr/>
          </p:nvGrpSpPr>
          <p:grpSpPr>
            <a:xfrm rot="0">
              <a:off x="0" y="0"/>
              <a:ext cx="6604000" cy="1333500"/>
              <a:chOff x="0" y="0"/>
              <a:chExt cx="6604000" cy="1333500"/>
            </a:xfrm>
          </p:grpSpPr>
          <p:sp>
            <p:nvSpPr>
              <p:cNvPr name="Freeform 17" id="17"/>
              <p:cNvSpPr/>
              <p:nvPr/>
            </p:nvSpPr>
            <p:spPr>
              <a:xfrm flipH="false" flipV="false" rot="0">
                <a:off x="0" y="0"/>
                <a:ext cx="6604000" cy="1333500"/>
              </a:xfrm>
              <a:custGeom>
                <a:avLst/>
                <a:gdLst/>
                <a:ahLst/>
                <a:cxnLst/>
                <a:rect r="r" b="b" t="t" l="l"/>
                <a:pathLst>
                  <a:path h="1333500" w="6604000">
                    <a:moveTo>
                      <a:pt x="0" y="0"/>
                    </a:moveTo>
                    <a:lnTo>
                      <a:pt x="6604000" y="0"/>
                    </a:lnTo>
                    <a:lnTo>
                      <a:pt x="6604000" y="1333500"/>
                    </a:lnTo>
                    <a:lnTo>
                      <a:pt x="0" y="1333500"/>
                    </a:lnTo>
                    <a:close/>
                  </a:path>
                </a:pathLst>
              </a:custGeom>
              <a:solidFill>
                <a:srgbClr val="0A4543"/>
              </a:solidFill>
              <a:ln cap="sq">
                <a:noFill/>
                <a:prstDash val="solid"/>
                <a:miter/>
              </a:ln>
            </p:spPr>
          </p:sp>
          <p:sp>
            <p:nvSpPr>
              <p:cNvPr name="TextBox 18" id="18"/>
              <p:cNvSpPr txBox="true"/>
              <p:nvPr/>
            </p:nvSpPr>
            <p:spPr>
              <a:xfrm>
                <a:off x="0" y="-38100"/>
                <a:ext cx="6604000" cy="1371600"/>
              </a:xfrm>
              <a:prstGeom prst="rect">
                <a:avLst/>
              </a:prstGeom>
            </p:spPr>
            <p:txBody>
              <a:bodyPr anchor="ctr" rtlCol="false" tIns="50800" lIns="50800" bIns="50800" rIns="50800"/>
              <a:lstStyle/>
              <a:p>
                <a:pPr algn="l">
                  <a:lnSpc>
                    <a:spcPts val="1679"/>
                  </a:lnSpc>
                </a:pPr>
              </a:p>
            </p:txBody>
          </p:sp>
        </p:grpSp>
        <p:sp>
          <p:nvSpPr>
            <p:cNvPr name="TextBox 19" id="19"/>
            <p:cNvSpPr txBox="true"/>
            <p:nvPr/>
          </p:nvSpPr>
          <p:spPr>
            <a:xfrm rot="0">
              <a:off x="419100" y="479425"/>
              <a:ext cx="5461000" cy="376555"/>
            </a:xfrm>
            <a:prstGeom prst="rect">
              <a:avLst/>
            </a:prstGeom>
          </p:spPr>
          <p:txBody>
            <a:bodyPr anchor="t" rtlCol="false" tIns="0" lIns="0" bIns="0" rIns="0">
              <a:spAutoFit/>
            </a:bodyPr>
            <a:lstStyle/>
            <a:p>
              <a:pPr algn="l">
                <a:lnSpc>
                  <a:spcPts val="2415"/>
                </a:lnSpc>
              </a:pPr>
              <a:r>
                <a:rPr lang="en-US" sz="1725" b="true">
                  <a:solidFill>
                    <a:srgbClr val="FFFFFF"/>
                  </a:solidFill>
                  <a:latin typeface="DM Sans Bold"/>
                  <a:ea typeface="DM Sans Bold"/>
                  <a:cs typeface="DM Sans Bold"/>
                  <a:sym typeface="DM Sans Bold"/>
                </a:rPr>
                <a:t>03  RETURN AT 48 HOURS</a:t>
              </a:r>
            </a:p>
          </p:txBody>
        </p:sp>
      </p:grpSp>
      <p:sp>
        <p:nvSpPr>
          <p:cNvPr name="Freeform 20" id="20"/>
          <p:cNvSpPr/>
          <p:nvPr/>
        </p:nvSpPr>
        <p:spPr>
          <a:xfrm flipH="false" flipV="false" rot="0">
            <a:off x="0" y="0"/>
            <a:ext cx="1473896" cy="620531"/>
          </a:xfrm>
          <a:custGeom>
            <a:avLst/>
            <a:gdLst/>
            <a:ahLst/>
            <a:cxnLst/>
            <a:rect r="r" b="b" t="t" l="l"/>
            <a:pathLst>
              <a:path h="620531" w="1473896">
                <a:moveTo>
                  <a:pt x="0" y="0"/>
                </a:moveTo>
                <a:lnTo>
                  <a:pt x="1473896" y="0"/>
                </a:lnTo>
                <a:lnTo>
                  <a:pt x="1473896" y="620531"/>
                </a:lnTo>
                <a:lnTo>
                  <a:pt x="0" y="620531"/>
                </a:lnTo>
                <a:lnTo>
                  <a:pt x="0" y="0"/>
                </a:lnTo>
                <a:close/>
              </a:path>
            </a:pathLst>
          </a:custGeom>
          <a:blipFill>
            <a:blip r:embed="rId2"/>
            <a:stretch>
              <a:fillRect l="-38002" t="-144422" r="-29954" b="-154512"/>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DAHR31H7vTQ</dc:identifier>
  <dcterms:modified xsi:type="dcterms:W3CDTF">2011-08-01T06:04:30Z</dcterms:modified>
  <cp:revision>1</cp:revision>
  <dc:title>Can I choose my seat on Cathay Pacific?</dc:title>
</cp:coreProperties>
</file>